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0" r:id="rId5"/>
    <p:sldId id="260" r:id="rId6"/>
    <p:sldId id="265" r:id="rId7"/>
    <p:sldId id="266" r:id="rId8"/>
    <p:sldId id="261" r:id="rId9"/>
    <p:sldId id="267" r:id="rId10"/>
    <p:sldId id="262" r:id="rId11"/>
    <p:sldId id="263" r:id="rId12"/>
    <p:sldId id="264" r:id="rId13"/>
    <p:sldId id="268" r:id="rId14"/>
    <p:sldId id="269" r:id="rId15"/>
    <p:sldId id="271" r:id="rId16"/>
    <p:sldId id="272" r:id="rId17"/>
    <p:sldId id="273" r:id="rId18"/>
    <p:sldId id="275" r:id="rId19"/>
    <p:sldId id="277" r:id="rId20"/>
    <p:sldId id="278" r:id="rId21"/>
    <p:sldId id="279" r:id="rId22"/>
    <p:sldId id="27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36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469"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GB"/>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GB"/>
          </a:p>
        </p:txBody>
      </p:sp>
      <p:sp>
        <p:nvSpPr>
          <p:cNvPr id="4" name="عنصر نائب للتاريخ 3"/>
          <p:cNvSpPr>
            <a:spLocks noGrp="1"/>
          </p:cNvSpPr>
          <p:nvPr>
            <p:ph type="dt" sz="half" idx="10"/>
          </p:nvPr>
        </p:nvSpPr>
        <p:spPr/>
        <p:txBody>
          <a:bodyPr/>
          <a:lstStyle/>
          <a:p>
            <a:fld id="{A49EDCCD-8D12-4595-A557-E6346CEB6FAC}" type="datetimeFigureOut">
              <a:rPr lang="en-GB" smtClean="0"/>
              <a:t>13/10/2024</a:t>
            </a:fld>
            <a:endParaRPr lang="en-GB"/>
          </a:p>
        </p:txBody>
      </p:sp>
      <p:sp>
        <p:nvSpPr>
          <p:cNvPr id="5" name="عنصر نائب للتذييل 4"/>
          <p:cNvSpPr>
            <a:spLocks noGrp="1"/>
          </p:cNvSpPr>
          <p:nvPr>
            <p:ph type="ftr" sz="quarter" idx="11"/>
          </p:nvPr>
        </p:nvSpPr>
        <p:spPr/>
        <p:txBody>
          <a:bodyPr/>
          <a:lstStyle/>
          <a:p>
            <a:endParaRPr lang="en-GB"/>
          </a:p>
        </p:txBody>
      </p:sp>
      <p:sp>
        <p:nvSpPr>
          <p:cNvPr id="6" name="عنصر نائب لرقم الشريحة 5"/>
          <p:cNvSpPr>
            <a:spLocks noGrp="1"/>
          </p:cNvSpPr>
          <p:nvPr>
            <p:ph type="sldNum" sz="quarter" idx="12"/>
          </p:nvPr>
        </p:nvSpPr>
        <p:spPr/>
        <p:txBody>
          <a:bodyPr/>
          <a:lstStyle/>
          <a:p>
            <a:fld id="{4E2CF1A4-A42C-4503-99A1-3938703DE69D}" type="slidenum">
              <a:rPr lang="en-GB" smtClean="0"/>
              <a:t>‹#›</a:t>
            </a:fld>
            <a:endParaRPr lang="en-GB"/>
          </a:p>
        </p:txBody>
      </p:sp>
    </p:spTree>
    <p:extLst>
      <p:ext uri="{BB962C8B-B14F-4D97-AF65-F5344CB8AC3E}">
        <p14:creationId xmlns:p14="http://schemas.microsoft.com/office/powerpoint/2010/main" val="249705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GB"/>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4" name="عنصر نائب للتاريخ 3"/>
          <p:cNvSpPr>
            <a:spLocks noGrp="1"/>
          </p:cNvSpPr>
          <p:nvPr>
            <p:ph type="dt" sz="half" idx="10"/>
          </p:nvPr>
        </p:nvSpPr>
        <p:spPr/>
        <p:txBody>
          <a:bodyPr/>
          <a:lstStyle/>
          <a:p>
            <a:fld id="{A49EDCCD-8D12-4595-A557-E6346CEB6FAC}" type="datetimeFigureOut">
              <a:rPr lang="en-GB" smtClean="0"/>
              <a:t>13/10/2024</a:t>
            </a:fld>
            <a:endParaRPr lang="en-GB"/>
          </a:p>
        </p:txBody>
      </p:sp>
      <p:sp>
        <p:nvSpPr>
          <p:cNvPr id="5" name="عنصر نائب للتذييل 4"/>
          <p:cNvSpPr>
            <a:spLocks noGrp="1"/>
          </p:cNvSpPr>
          <p:nvPr>
            <p:ph type="ftr" sz="quarter" idx="11"/>
          </p:nvPr>
        </p:nvSpPr>
        <p:spPr/>
        <p:txBody>
          <a:bodyPr/>
          <a:lstStyle/>
          <a:p>
            <a:endParaRPr lang="en-GB"/>
          </a:p>
        </p:txBody>
      </p:sp>
      <p:sp>
        <p:nvSpPr>
          <p:cNvPr id="6" name="عنصر نائب لرقم الشريحة 5"/>
          <p:cNvSpPr>
            <a:spLocks noGrp="1"/>
          </p:cNvSpPr>
          <p:nvPr>
            <p:ph type="sldNum" sz="quarter" idx="12"/>
          </p:nvPr>
        </p:nvSpPr>
        <p:spPr/>
        <p:txBody>
          <a:bodyPr/>
          <a:lstStyle/>
          <a:p>
            <a:fld id="{4E2CF1A4-A42C-4503-99A1-3938703DE69D}" type="slidenum">
              <a:rPr lang="en-GB" smtClean="0"/>
              <a:t>‹#›</a:t>
            </a:fld>
            <a:endParaRPr lang="en-GB"/>
          </a:p>
        </p:txBody>
      </p:sp>
    </p:spTree>
    <p:extLst>
      <p:ext uri="{BB962C8B-B14F-4D97-AF65-F5344CB8AC3E}">
        <p14:creationId xmlns:p14="http://schemas.microsoft.com/office/powerpoint/2010/main" val="4277430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GB"/>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4" name="عنصر نائب للتاريخ 3"/>
          <p:cNvSpPr>
            <a:spLocks noGrp="1"/>
          </p:cNvSpPr>
          <p:nvPr>
            <p:ph type="dt" sz="half" idx="10"/>
          </p:nvPr>
        </p:nvSpPr>
        <p:spPr/>
        <p:txBody>
          <a:bodyPr/>
          <a:lstStyle/>
          <a:p>
            <a:fld id="{A49EDCCD-8D12-4595-A557-E6346CEB6FAC}" type="datetimeFigureOut">
              <a:rPr lang="en-GB" smtClean="0"/>
              <a:t>13/10/2024</a:t>
            </a:fld>
            <a:endParaRPr lang="en-GB"/>
          </a:p>
        </p:txBody>
      </p:sp>
      <p:sp>
        <p:nvSpPr>
          <p:cNvPr id="5" name="عنصر نائب للتذييل 4"/>
          <p:cNvSpPr>
            <a:spLocks noGrp="1"/>
          </p:cNvSpPr>
          <p:nvPr>
            <p:ph type="ftr" sz="quarter" idx="11"/>
          </p:nvPr>
        </p:nvSpPr>
        <p:spPr/>
        <p:txBody>
          <a:bodyPr/>
          <a:lstStyle/>
          <a:p>
            <a:endParaRPr lang="en-GB"/>
          </a:p>
        </p:txBody>
      </p:sp>
      <p:sp>
        <p:nvSpPr>
          <p:cNvPr id="6" name="عنصر نائب لرقم الشريحة 5"/>
          <p:cNvSpPr>
            <a:spLocks noGrp="1"/>
          </p:cNvSpPr>
          <p:nvPr>
            <p:ph type="sldNum" sz="quarter" idx="12"/>
          </p:nvPr>
        </p:nvSpPr>
        <p:spPr/>
        <p:txBody>
          <a:bodyPr/>
          <a:lstStyle/>
          <a:p>
            <a:fld id="{4E2CF1A4-A42C-4503-99A1-3938703DE69D}" type="slidenum">
              <a:rPr lang="en-GB" smtClean="0"/>
              <a:t>‹#›</a:t>
            </a:fld>
            <a:endParaRPr lang="en-GB"/>
          </a:p>
        </p:txBody>
      </p:sp>
    </p:spTree>
    <p:extLst>
      <p:ext uri="{BB962C8B-B14F-4D97-AF65-F5344CB8AC3E}">
        <p14:creationId xmlns:p14="http://schemas.microsoft.com/office/powerpoint/2010/main" val="95437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GB"/>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4" name="عنصر نائب للتاريخ 3"/>
          <p:cNvSpPr>
            <a:spLocks noGrp="1"/>
          </p:cNvSpPr>
          <p:nvPr>
            <p:ph type="dt" sz="half" idx="10"/>
          </p:nvPr>
        </p:nvSpPr>
        <p:spPr/>
        <p:txBody>
          <a:bodyPr/>
          <a:lstStyle/>
          <a:p>
            <a:fld id="{A49EDCCD-8D12-4595-A557-E6346CEB6FAC}" type="datetimeFigureOut">
              <a:rPr lang="en-GB" smtClean="0"/>
              <a:t>13/10/2024</a:t>
            </a:fld>
            <a:endParaRPr lang="en-GB"/>
          </a:p>
        </p:txBody>
      </p:sp>
      <p:sp>
        <p:nvSpPr>
          <p:cNvPr id="5" name="عنصر نائب للتذييل 4"/>
          <p:cNvSpPr>
            <a:spLocks noGrp="1"/>
          </p:cNvSpPr>
          <p:nvPr>
            <p:ph type="ftr" sz="quarter" idx="11"/>
          </p:nvPr>
        </p:nvSpPr>
        <p:spPr/>
        <p:txBody>
          <a:bodyPr/>
          <a:lstStyle/>
          <a:p>
            <a:endParaRPr lang="en-GB"/>
          </a:p>
        </p:txBody>
      </p:sp>
      <p:sp>
        <p:nvSpPr>
          <p:cNvPr id="6" name="عنصر نائب لرقم الشريحة 5"/>
          <p:cNvSpPr>
            <a:spLocks noGrp="1"/>
          </p:cNvSpPr>
          <p:nvPr>
            <p:ph type="sldNum" sz="quarter" idx="12"/>
          </p:nvPr>
        </p:nvSpPr>
        <p:spPr/>
        <p:txBody>
          <a:bodyPr/>
          <a:lstStyle/>
          <a:p>
            <a:fld id="{4E2CF1A4-A42C-4503-99A1-3938703DE69D}" type="slidenum">
              <a:rPr lang="en-GB" smtClean="0"/>
              <a:t>‹#›</a:t>
            </a:fld>
            <a:endParaRPr lang="en-GB"/>
          </a:p>
        </p:txBody>
      </p:sp>
    </p:spTree>
    <p:extLst>
      <p:ext uri="{BB962C8B-B14F-4D97-AF65-F5344CB8AC3E}">
        <p14:creationId xmlns:p14="http://schemas.microsoft.com/office/powerpoint/2010/main" val="3623872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GB"/>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49EDCCD-8D12-4595-A557-E6346CEB6FAC}" type="datetimeFigureOut">
              <a:rPr lang="en-GB" smtClean="0"/>
              <a:t>13/10/2024</a:t>
            </a:fld>
            <a:endParaRPr lang="en-GB"/>
          </a:p>
        </p:txBody>
      </p:sp>
      <p:sp>
        <p:nvSpPr>
          <p:cNvPr id="5" name="عنصر نائب للتذييل 4"/>
          <p:cNvSpPr>
            <a:spLocks noGrp="1"/>
          </p:cNvSpPr>
          <p:nvPr>
            <p:ph type="ftr" sz="quarter" idx="11"/>
          </p:nvPr>
        </p:nvSpPr>
        <p:spPr/>
        <p:txBody>
          <a:bodyPr/>
          <a:lstStyle/>
          <a:p>
            <a:endParaRPr lang="en-GB"/>
          </a:p>
        </p:txBody>
      </p:sp>
      <p:sp>
        <p:nvSpPr>
          <p:cNvPr id="6" name="عنصر نائب لرقم الشريحة 5"/>
          <p:cNvSpPr>
            <a:spLocks noGrp="1"/>
          </p:cNvSpPr>
          <p:nvPr>
            <p:ph type="sldNum" sz="quarter" idx="12"/>
          </p:nvPr>
        </p:nvSpPr>
        <p:spPr/>
        <p:txBody>
          <a:bodyPr/>
          <a:lstStyle/>
          <a:p>
            <a:fld id="{4E2CF1A4-A42C-4503-99A1-3938703DE69D}" type="slidenum">
              <a:rPr lang="en-GB" smtClean="0"/>
              <a:t>‹#›</a:t>
            </a:fld>
            <a:endParaRPr lang="en-GB"/>
          </a:p>
        </p:txBody>
      </p:sp>
    </p:spTree>
    <p:extLst>
      <p:ext uri="{BB962C8B-B14F-4D97-AF65-F5344CB8AC3E}">
        <p14:creationId xmlns:p14="http://schemas.microsoft.com/office/powerpoint/2010/main" val="4247010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GB"/>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5" name="عنصر نائب للتاريخ 4"/>
          <p:cNvSpPr>
            <a:spLocks noGrp="1"/>
          </p:cNvSpPr>
          <p:nvPr>
            <p:ph type="dt" sz="half" idx="10"/>
          </p:nvPr>
        </p:nvSpPr>
        <p:spPr/>
        <p:txBody>
          <a:bodyPr/>
          <a:lstStyle/>
          <a:p>
            <a:fld id="{A49EDCCD-8D12-4595-A557-E6346CEB6FAC}" type="datetimeFigureOut">
              <a:rPr lang="en-GB" smtClean="0"/>
              <a:t>13/10/2024</a:t>
            </a:fld>
            <a:endParaRPr lang="en-GB"/>
          </a:p>
        </p:txBody>
      </p:sp>
      <p:sp>
        <p:nvSpPr>
          <p:cNvPr id="6" name="عنصر نائب للتذييل 5"/>
          <p:cNvSpPr>
            <a:spLocks noGrp="1"/>
          </p:cNvSpPr>
          <p:nvPr>
            <p:ph type="ftr" sz="quarter" idx="11"/>
          </p:nvPr>
        </p:nvSpPr>
        <p:spPr/>
        <p:txBody>
          <a:bodyPr/>
          <a:lstStyle/>
          <a:p>
            <a:endParaRPr lang="en-GB"/>
          </a:p>
        </p:txBody>
      </p:sp>
      <p:sp>
        <p:nvSpPr>
          <p:cNvPr id="7" name="عنصر نائب لرقم الشريحة 6"/>
          <p:cNvSpPr>
            <a:spLocks noGrp="1"/>
          </p:cNvSpPr>
          <p:nvPr>
            <p:ph type="sldNum" sz="quarter" idx="12"/>
          </p:nvPr>
        </p:nvSpPr>
        <p:spPr/>
        <p:txBody>
          <a:bodyPr/>
          <a:lstStyle/>
          <a:p>
            <a:fld id="{4E2CF1A4-A42C-4503-99A1-3938703DE69D}" type="slidenum">
              <a:rPr lang="en-GB" smtClean="0"/>
              <a:t>‹#›</a:t>
            </a:fld>
            <a:endParaRPr lang="en-GB"/>
          </a:p>
        </p:txBody>
      </p:sp>
    </p:spTree>
    <p:extLst>
      <p:ext uri="{BB962C8B-B14F-4D97-AF65-F5344CB8AC3E}">
        <p14:creationId xmlns:p14="http://schemas.microsoft.com/office/powerpoint/2010/main" val="3770626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GB"/>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7" name="عنصر نائب للتاريخ 6"/>
          <p:cNvSpPr>
            <a:spLocks noGrp="1"/>
          </p:cNvSpPr>
          <p:nvPr>
            <p:ph type="dt" sz="half" idx="10"/>
          </p:nvPr>
        </p:nvSpPr>
        <p:spPr/>
        <p:txBody>
          <a:bodyPr/>
          <a:lstStyle/>
          <a:p>
            <a:fld id="{A49EDCCD-8D12-4595-A557-E6346CEB6FAC}" type="datetimeFigureOut">
              <a:rPr lang="en-GB" smtClean="0"/>
              <a:t>13/10/2024</a:t>
            </a:fld>
            <a:endParaRPr lang="en-GB"/>
          </a:p>
        </p:txBody>
      </p:sp>
      <p:sp>
        <p:nvSpPr>
          <p:cNvPr id="8" name="عنصر نائب للتذييل 7"/>
          <p:cNvSpPr>
            <a:spLocks noGrp="1"/>
          </p:cNvSpPr>
          <p:nvPr>
            <p:ph type="ftr" sz="quarter" idx="11"/>
          </p:nvPr>
        </p:nvSpPr>
        <p:spPr/>
        <p:txBody>
          <a:bodyPr/>
          <a:lstStyle/>
          <a:p>
            <a:endParaRPr lang="en-GB"/>
          </a:p>
        </p:txBody>
      </p:sp>
      <p:sp>
        <p:nvSpPr>
          <p:cNvPr id="9" name="عنصر نائب لرقم الشريحة 8"/>
          <p:cNvSpPr>
            <a:spLocks noGrp="1"/>
          </p:cNvSpPr>
          <p:nvPr>
            <p:ph type="sldNum" sz="quarter" idx="12"/>
          </p:nvPr>
        </p:nvSpPr>
        <p:spPr/>
        <p:txBody>
          <a:bodyPr/>
          <a:lstStyle/>
          <a:p>
            <a:fld id="{4E2CF1A4-A42C-4503-99A1-3938703DE69D}" type="slidenum">
              <a:rPr lang="en-GB" smtClean="0"/>
              <a:t>‹#›</a:t>
            </a:fld>
            <a:endParaRPr lang="en-GB"/>
          </a:p>
        </p:txBody>
      </p:sp>
    </p:spTree>
    <p:extLst>
      <p:ext uri="{BB962C8B-B14F-4D97-AF65-F5344CB8AC3E}">
        <p14:creationId xmlns:p14="http://schemas.microsoft.com/office/powerpoint/2010/main" val="3520730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GB"/>
          </a:p>
        </p:txBody>
      </p:sp>
      <p:sp>
        <p:nvSpPr>
          <p:cNvPr id="3" name="عنصر نائب للتاريخ 2"/>
          <p:cNvSpPr>
            <a:spLocks noGrp="1"/>
          </p:cNvSpPr>
          <p:nvPr>
            <p:ph type="dt" sz="half" idx="10"/>
          </p:nvPr>
        </p:nvSpPr>
        <p:spPr/>
        <p:txBody>
          <a:bodyPr/>
          <a:lstStyle/>
          <a:p>
            <a:fld id="{A49EDCCD-8D12-4595-A557-E6346CEB6FAC}" type="datetimeFigureOut">
              <a:rPr lang="en-GB" smtClean="0"/>
              <a:t>13/10/2024</a:t>
            </a:fld>
            <a:endParaRPr lang="en-GB"/>
          </a:p>
        </p:txBody>
      </p:sp>
      <p:sp>
        <p:nvSpPr>
          <p:cNvPr id="4" name="عنصر نائب للتذييل 3"/>
          <p:cNvSpPr>
            <a:spLocks noGrp="1"/>
          </p:cNvSpPr>
          <p:nvPr>
            <p:ph type="ftr" sz="quarter" idx="11"/>
          </p:nvPr>
        </p:nvSpPr>
        <p:spPr/>
        <p:txBody>
          <a:bodyPr/>
          <a:lstStyle/>
          <a:p>
            <a:endParaRPr lang="en-GB"/>
          </a:p>
        </p:txBody>
      </p:sp>
      <p:sp>
        <p:nvSpPr>
          <p:cNvPr id="5" name="عنصر نائب لرقم الشريحة 4"/>
          <p:cNvSpPr>
            <a:spLocks noGrp="1"/>
          </p:cNvSpPr>
          <p:nvPr>
            <p:ph type="sldNum" sz="quarter" idx="12"/>
          </p:nvPr>
        </p:nvSpPr>
        <p:spPr/>
        <p:txBody>
          <a:bodyPr/>
          <a:lstStyle/>
          <a:p>
            <a:fld id="{4E2CF1A4-A42C-4503-99A1-3938703DE69D}" type="slidenum">
              <a:rPr lang="en-GB" smtClean="0"/>
              <a:t>‹#›</a:t>
            </a:fld>
            <a:endParaRPr lang="en-GB"/>
          </a:p>
        </p:txBody>
      </p:sp>
    </p:spTree>
    <p:extLst>
      <p:ext uri="{BB962C8B-B14F-4D97-AF65-F5344CB8AC3E}">
        <p14:creationId xmlns:p14="http://schemas.microsoft.com/office/powerpoint/2010/main" val="112325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49EDCCD-8D12-4595-A557-E6346CEB6FAC}" type="datetimeFigureOut">
              <a:rPr lang="en-GB" smtClean="0"/>
              <a:t>13/10/2024</a:t>
            </a:fld>
            <a:endParaRPr lang="en-GB"/>
          </a:p>
        </p:txBody>
      </p:sp>
      <p:sp>
        <p:nvSpPr>
          <p:cNvPr id="3" name="عنصر نائب للتذييل 2"/>
          <p:cNvSpPr>
            <a:spLocks noGrp="1"/>
          </p:cNvSpPr>
          <p:nvPr>
            <p:ph type="ftr" sz="quarter" idx="11"/>
          </p:nvPr>
        </p:nvSpPr>
        <p:spPr/>
        <p:txBody>
          <a:bodyPr/>
          <a:lstStyle/>
          <a:p>
            <a:endParaRPr lang="en-GB"/>
          </a:p>
        </p:txBody>
      </p:sp>
      <p:sp>
        <p:nvSpPr>
          <p:cNvPr id="4" name="عنصر نائب لرقم الشريحة 3"/>
          <p:cNvSpPr>
            <a:spLocks noGrp="1"/>
          </p:cNvSpPr>
          <p:nvPr>
            <p:ph type="sldNum" sz="quarter" idx="12"/>
          </p:nvPr>
        </p:nvSpPr>
        <p:spPr/>
        <p:txBody>
          <a:bodyPr/>
          <a:lstStyle/>
          <a:p>
            <a:fld id="{4E2CF1A4-A42C-4503-99A1-3938703DE69D}" type="slidenum">
              <a:rPr lang="en-GB" smtClean="0"/>
              <a:t>‹#›</a:t>
            </a:fld>
            <a:endParaRPr lang="en-GB"/>
          </a:p>
        </p:txBody>
      </p:sp>
    </p:spTree>
    <p:extLst>
      <p:ext uri="{BB962C8B-B14F-4D97-AF65-F5344CB8AC3E}">
        <p14:creationId xmlns:p14="http://schemas.microsoft.com/office/powerpoint/2010/main" val="3093742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GB"/>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49EDCCD-8D12-4595-A557-E6346CEB6FAC}" type="datetimeFigureOut">
              <a:rPr lang="en-GB" smtClean="0"/>
              <a:t>13/10/2024</a:t>
            </a:fld>
            <a:endParaRPr lang="en-GB"/>
          </a:p>
        </p:txBody>
      </p:sp>
      <p:sp>
        <p:nvSpPr>
          <p:cNvPr id="6" name="عنصر نائب للتذييل 5"/>
          <p:cNvSpPr>
            <a:spLocks noGrp="1"/>
          </p:cNvSpPr>
          <p:nvPr>
            <p:ph type="ftr" sz="quarter" idx="11"/>
          </p:nvPr>
        </p:nvSpPr>
        <p:spPr/>
        <p:txBody>
          <a:bodyPr/>
          <a:lstStyle/>
          <a:p>
            <a:endParaRPr lang="en-GB"/>
          </a:p>
        </p:txBody>
      </p:sp>
      <p:sp>
        <p:nvSpPr>
          <p:cNvPr id="7" name="عنصر نائب لرقم الشريحة 6"/>
          <p:cNvSpPr>
            <a:spLocks noGrp="1"/>
          </p:cNvSpPr>
          <p:nvPr>
            <p:ph type="sldNum" sz="quarter" idx="12"/>
          </p:nvPr>
        </p:nvSpPr>
        <p:spPr/>
        <p:txBody>
          <a:bodyPr/>
          <a:lstStyle/>
          <a:p>
            <a:fld id="{4E2CF1A4-A42C-4503-99A1-3938703DE69D}" type="slidenum">
              <a:rPr lang="en-GB" smtClean="0"/>
              <a:t>‹#›</a:t>
            </a:fld>
            <a:endParaRPr lang="en-GB"/>
          </a:p>
        </p:txBody>
      </p:sp>
    </p:spTree>
    <p:extLst>
      <p:ext uri="{BB962C8B-B14F-4D97-AF65-F5344CB8AC3E}">
        <p14:creationId xmlns:p14="http://schemas.microsoft.com/office/powerpoint/2010/main" val="3655752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GB"/>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49EDCCD-8D12-4595-A557-E6346CEB6FAC}" type="datetimeFigureOut">
              <a:rPr lang="en-GB" smtClean="0"/>
              <a:t>13/10/2024</a:t>
            </a:fld>
            <a:endParaRPr lang="en-GB"/>
          </a:p>
        </p:txBody>
      </p:sp>
      <p:sp>
        <p:nvSpPr>
          <p:cNvPr id="6" name="عنصر نائب للتذييل 5"/>
          <p:cNvSpPr>
            <a:spLocks noGrp="1"/>
          </p:cNvSpPr>
          <p:nvPr>
            <p:ph type="ftr" sz="quarter" idx="11"/>
          </p:nvPr>
        </p:nvSpPr>
        <p:spPr/>
        <p:txBody>
          <a:bodyPr/>
          <a:lstStyle/>
          <a:p>
            <a:endParaRPr lang="en-GB"/>
          </a:p>
        </p:txBody>
      </p:sp>
      <p:sp>
        <p:nvSpPr>
          <p:cNvPr id="7" name="عنصر نائب لرقم الشريحة 6"/>
          <p:cNvSpPr>
            <a:spLocks noGrp="1"/>
          </p:cNvSpPr>
          <p:nvPr>
            <p:ph type="sldNum" sz="quarter" idx="12"/>
          </p:nvPr>
        </p:nvSpPr>
        <p:spPr/>
        <p:txBody>
          <a:bodyPr/>
          <a:lstStyle/>
          <a:p>
            <a:fld id="{4E2CF1A4-A42C-4503-99A1-3938703DE69D}" type="slidenum">
              <a:rPr lang="en-GB" smtClean="0"/>
              <a:t>‹#›</a:t>
            </a:fld>
            <a:endParaRPr lang="en-GB"/>
          </a:p>
        </p:txBody>
      </p:sp>
    </p:spTree>
    <p:extLst>
      <p:ext uri="{BB962C8B-B14F-4D97-AF65-F5344CB8AC3E}">
        <p14:creationId xmlns:p14="http://schemas.microsoft.com/office/powerpoint/2010/main" val="239855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GB"/>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9EDCCD-8D12-4595-A557-E6346CEB6FAC}" type="datetimeFigureOut">
              <a:rPr lang="en-GB" smtClean="0"/>
              <a:t>13/10/2024</a:t>
            </a:fld>
            <a:endParaRPr lang="en-GB"/>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2CF1A4-A42C-4503-99A1-3938703DE69D}" type="slidenum">
              <a:rPr lang="en-GB" smtClean="0"/>
              <a:t>‹#›</a:t>
            </a:fld>
            <a:endParaRPr lang="en-GB"/>
          </a:p>
        </p:txBody>
      </p:sp>
    </p:spTree>
    <p:extLst>
      <p:ext uri="{BB962C8B-B14F-4D97-AF65-F5344CB8AC3E}">
        <p14:creationId xmlns:p14="http://schemas.microsoft.com/office/powerpoint/2010/main" val="2998098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sciencedirect.com/topics/agricultural-and-biological-sciences/renal-tubul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sciencedirect.com/topics/veterinary-science-and-veterinary-medicine/foreign-body-giant-cel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GB" b="1" dirty="0" smtClean="0">
                <a:solidFill>
                  <a:srgbClr val="00B050"/>
                </a:solidFill>
              </a:rPr>
              <a:t>Gangrene and Gout</a:t>
            </a:r>
            <a:r>
              <a:rPr lang="ar-IQ" b="1" dirty="0" smtClean="0">
                <a:solidFill>
                  <a:srgbClr val="00B050"/>
                </a:solidFill>
              </a:rPr>
              <a:t> </a:t>
            </a:r>
            <a:endParaRPr lang="en-GB" dirty="0"/>
          </a:p>
        </p:txBody>
      </p:sp>
      <p:sp>
        <p:nvSpPr>
          <p:cNvPr id="3" name="عنوان فرعي 2"/>
          <p:cNvSpPr>
            <a:spLocks noGrp="1"/>
          </p:cNvSpPr>
          <p:nvPr>
            <p:ph type="subTitle" idx="1"/>
          </p:nvPr>
        </p:nvSpPr>
        <p:spPr/>
        <p:txBody>
          <a:bodyPr/>
          <a:lstStyle/>
          <a:p>
            <a:r>
              <a:rPr lang="en-GB" dirty="0" smtClean="0"/>
              <a:t>By. Dr. </a:t>
            </a:r>
            <a:r>
              <a:rPr lang="en-GB" dirty="0" err="1" smtClean="0"/>
              <a:t>yasmeen</a:t>
            </a:r>
            <a:r>
              <a:rPr lang="en-GB" dirty="0" smtClean="0"/>
              <a:t> </a:t>
            </a:r>
            <a:r>
              <a:rPr lang="en-GB" dirty="0" err="1" smtClean="0"/>
              <a:t>jasim</a:t>
            </a:r>
            <a:endParaRPr lang="en-GB" smtClean="0"/>
          </a:p>
          <a:p>
            <a:endParaRPr lang="en-GB"/>
          </a:p>
        </p:txBody>
      </p:sp>
    </p:spTree>
    <p:extLst>
      <p:ext uri="{BB962C8B-B14F-4D97-AF65-F5344CB8AC3E}">
        <p14:creationId xmlns:p14="http://schemas.microsoft.com/office/powerpoint/2010/main" val="1046601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274042"/>
          </a:xfrm>
        </p:spPr>
        <p:txBody>
          <a:bodyPr>
            <a:normAutofit fontScale="90000"/>
          </a:bodyPr>
          <a:lstStyle/>
          <a:p>
            <a:endParaRPr lang="en-GB" dirty="0"/>
          </a:p>
        </p:txBody>
      </p:sp>
      <p:sp>
        <p:nvSpPr>
          <p:cNvPr id="3" name="عنصر نائب للمحتوى 2"/>
          <p:cNvSpPr>
            <a:spLocks noGrp="1"/>
          </p:cNvSpPr>
          <p:nvPr>
            <p:ph idx="1"/>
          </p:nvPr>
        </p:nvSpPr>
        <p:spPr>
          <a:xfrm>
            <a:off x="457200" y="980728"/>
            <a:ext cx="8229600" cy="5145435"/>
          </a:xfrm>
        </p:spPr>
        <p:txBody>
          <a:bodyPr>
            <a:normAutofit fontScale="92500" lnSpcReduction="10000"/>
          </a:bodyPr>
          <a:lstStyle/>
          <a:p>
            <a:pPr marL="0" indent="0" algn="just">
              <a:buNone/>
            </a:pPr>
            <a:r>
              <a:rPr lang="en-GB" dirty="0" smtClean="0">
                <a:solidFill>
                  <a:srgbClr val="00B0F0"/>
                </a:solidFill>
              </a:rPr>
              <a:t>	Gas gangrene</a:t>
            </a:r>
            <a:r>
              <a:rPr lang="en-GB" dirty="0"/>
              <a:t> </a:t>
            </a:r>
            <a:r>
              <a:rPr lang="en-GB" dirty="0" smtClean="0"/>
              <a:t>: </a:t>
            </a:r>
            <a:r>
              <a:rPr lang="en-GB" sz="3000" dirty="0" smtClean="0">
                <a:latin typeface="Times New Roman" pitchFamily="18" charset="0"/>
                <a:cs typeface="Times New Roman" pitchFamily="18" charset="0"/>
              </a:rPr>
              <a:t>also </a:t>
            </a:r>
            <a:r>
              <a:rPr lang="en-GB" sz="3000" dirty="0">
                <a:latin typeface="Times New Roman" pitchFamily="18" charset="0"/>
                <a:cs typeface="Times New Roman" pitchFamily="18" charset="0"/>
              </a:rPr>
              <a:t>called </a:t>
            </a:r>
            <a:r>
              <a:rPr lang="en-GB" sz="3000" dirty="0" err="1">
                <a:latin typeface="Times New Roman" pitchFamily="18" charset="0"/>
                <a:cs typeface="Times New Roman" pitchFamily="18" charset="0"/>
              </a:rPr>
              <a:t>myonecrosis</a:t>
            </a:r>
            <a:r>
              <a:rPr lang="en-GB" sz="3000" dirty="0">
                <a:latin typeface="Times New Roman" pitchFamily="18" charset="0"/>
                <a:cs typeface="Times New Roman" pitchFamily="18" charset="0"/>
              </a:rPr>
              <a:t>, is a type of moist gangrene that </a:t>
            </a:r>
            <a:r>
              <a:rPr lang="en-GB" sz="3000" dirty="0" smtClean="0">
                <a:latin typeface="Times New Roman" pitchFamily="18" charset="0"/>
                <a:cs typeface="Times New Roman" pitchFamily="18" charset="0"/>
              </a:rPr>
              <a:t>is commonly </a:t>
            </a:r>
            <a:r>
              <a:rPr lang="en-GB" sz="3000" dirty="0">
                <a:latin typeface="Times New Roman" pitchFamily="18" charset="0"/>
                <a:cs typeface="Times New Roman" pitchFamily="18" charset="0"/>
              </a:rPr>
              <a:t>caused by bacterial infection with Clostridium </a:t>
            </a:r>
            <a:r>
              <a:rPr lang="en-GB" sz="3000" dirty="0" err="1">
                <a:latin typeface="Times New Roman" pitchFamily="18" charset="0"/>
                <a:cs typeface="Times New Roman" pitchFamily="18" charset="0"/>
              </a:rPr>
              <a:t>welchii</a:t>
            </a:r>
            <a:r>
              <a:rPr lang="en-GB" sz="3000" dirty="0">
                <a:latin typeface="Times New Roman" pitchFamily="18" charset="0"/>
                <a:cs typeface="Times New Roman" pitchFamily="18" charset="0"/>
              </a:rPr>
              <a:t>, Cl. </a:t>
            </a:r>
            <a:r>
              <a:rPr lang="en-GB" sz="3000" dirty="0" err="1">
                <a:latin typeface="Times New Roman" pitchFamily="18" charset="0"/>
                <a:cs typeface="Times New Roman" pitchFamily="18" charset="0"/>
              </a:rPr>
              <a:t>perfringes</a:t>
            </a:r>
            <a:r>
              <a:rPr lang="en-GB" sz="3000" dirty="0">
                <a:latin typeface="Times New Roman" pitchFamily="18" charset="0"/>
                <a:cs typeface="Times New Roman" pitchFamily="18" charset="0"/>
              </a:rPr>
              <a:t>, </a:t>
            </a:r>
            <a:r>
              <a:rPr lang="en-GB" sz="3000" dirty="0" err="1">
                <a:latin typeface="Times New Roman" pitchFamily="18" charset="0"/>
                <a:cs typeface="Times New Roman" pitchFamily="18" charset="0"/>
              </a:rPr>
              <a:t>Cl.septicum</a:t>
            </a:r>
            <a:r>
              <a:rPr lang="en-GB" sz="3000" dirty="0">
                <a:latin typeface="Times New Roman" pitchFamily="18" charset="0"/>
                <a:cs typeface="Times New Roman" pitchFamily="18" charset="0"/>
              </a:rPr>
              <a:t>, Cl. </a:t>
            </a:r>
            <a:r>
              <a:rPr lang="en-GB" sz="3000" dirty="0" err="1">
                <a:latin typeface="Times New Roman" pitchFamily="18" charset="0"/>
                <a:cs typeface="Times New Roman" pitchFamily="18" charset="0"/>
              </a:rPr>
              <a:t>novyi</a:t>
            </a:r>
            <a:r>
              <a:rPr lang="en-GB" sz="3000" dirty="0">
                <a:latin typeface="Times New Roman" pitchFamily="18" charset="0"/>
                <a:cs typeface="Times New Roman" pitchFamily="18" charset="0"/>
              </a:rPr>
              <a:t>, Cl. </a:t>
            </a:r>
            <a:r>
              <a:rPr lang="en-GB" sz="3000" dirty="0" err="1">
                <a:latin typeface="Times New Roman" pitchFamily="18" charset="0"/>
                <a:cs typeface="Times New Roman" pitchFamily="18" charset="0"/>
              </a:rPr>
              <a:t>histolyticum</a:t>
            </a:r>
            <a:r>
              <a:rPr lang="en-GB" sz="3000" dirty="0">
                <a:latin typeface="Times New Roman" pitchFamily="18" charset="0"/>
                <a:cs typeface="Times New Roman" pitchFamily="18" charset="0"/>
              </a:rPr>
              <a:t>, Cl. </a:t>
            </a:r>
            <a:r>
              <a:rPr lang="en-GB" sz="3000" dirty="0" err="1">
                <a:latin typeface="Times New Roman" pitchFamily="18" charset="0"/>
                <a:cs typeface="Times New Roman" pitchFamily="18" charset="0"/>
              </a:rPr>
              <a:t>sporogenes</a:t>
            </a:r>
            <a:r>
              <a:rPr lang="en-GB" sz="3000" dirty="0">
                <a:latin typeface="Times New Roman" pitchFamily="18" charset="0"/>
                <a:cs typeface="Times New Roman" pitchFamily="18" charset="0"/>
              </a:rPr>
              <a:t>, or other species that are capable </a:t>
            </a:r>
            <a:r>
              <a:rPr lang="en-GB" sz="3000" dirty="0" smtClean="0">
                <a:latin typeface="Times New Roman" pitchFamily="18" charset="0"/>
                <a:cs typeface="Times New Roman" pitchFamily="18" charset="0"/>
              </a:rPr>
              <a:t>of thriving </a:t>
            </a:r>
            <a:r>
              <a:rPr lang="en-GB" sz="3000" dirty="0">
                <a:latin typeface="Times New Roman" pitchFamily="18" charset="0"/>
                <a:cs typeface="Times New Roman" pitchFamily="18" charset="0"/>
              </a:rPr>
              <a:t>under conditions where there is little oxygen (anaerobic). Once present in tissue</a:t>
            </a:r>
            <a:r>
              <a:rPr lang="en-GB" sz="3000" dirty="0" smtClean="0">
                <a:latin typeface="Times New Roman" pitchFamily="18" charset="0"/>
                <a:cs typeface="Times New Roman" pitchFamily="18" charset="0"/>
              </a:rPr>
              <a:t>, these </a:t>
            </a:r>
            <a:r>
              <a:rPr lang="en-GB" sz="3000" dirty="0">
                <a:latin typeface="Times New Roman" pitchFamily="18" charset="0"/>
                <a:cs typeface="Times New Roman" pitchFamily="18" charset="0"/>
              </a:rPr>
              <a:t>bacteria produce gasses and poisonous toxins as they grow. Normally inhabiting </a:t>
            </a:r>
            <a:r>
              <a:rPr lang="en-GB" sz="3000" dirty="0" smtClean="0">
                <a:latin typeface="Times New Roman" pitchFamily="18" charset="0"/>
                <a:cs typeface="Times New Roman" pitchFamily="18" charset="0"/>
              </a:rPr>
              <a:t>the gastrointestinal</a:t>
            </a:r>
            <a:r>
              <a:rPr lang="en-GB" sz="3000" dirty="0">
                <a:latin typeface="Times New Roman" pitchFamily="18" charset="0"/>
                <a:cs typeface="Times New Roman" pitchFamily="18" charset="0"/>
              </a:rPr>
              <a:t>, respiratory, and female genital tract, they often infect thigh </a:t>
            </a:r>
            <a:r>
              <a:rPr lang="en-GB" sz="3000" dirty="0" smtClean="0">
                <a:latin typeface="Times New Roman" pitchFamily="18" charset="0"/>
                <a:cs typeface="Times New Roman" pitchFamily="18" charset="0"/>
              </a:rPr>
              <a:t>amputation wounds</a:t>
            </a:r>
            <a:r>
              <a:rPr lang="en-GB" sz="3000" dirty="0">
                <a:latin typeface="Times New Roman" pitchFamily="18" charset="0"/>
                <a:cs typeface="Times New Roman" pitchFamily="18" charset="0"/>
              </a:rPr>
              <a:t>, especially in those individuals who have lost control of their bowel functions(incontinence</a:t>
            </a:r>
            <a:r>
              <a:rPr lang="en-GB" sz="3000" dirty="0" smtClean="0">
                <a:latin typeface="Times New Roman" pitchFamily="18" charset="0"/>
                <a:cs typeface="Times New Roman" pitchFamily="18" charset="0"/>
              </a:rPr>
              <a:t>)</a:t>
            </a:r>
            <a:endParaRPr lang="en-GB" sz="3000" dirty="0">
              <a:latin typeface="Times New Roman" pitchFamily="18" charset="0"/>
              <a:cs typeface="Times New Roman" pitchFamily="18" charset="0"/>
            </a:endParaRPr>
          </a:p>
        </p:txBody>
      </p:sp>
    </p:spTree>
    <p:extLst>
      <p:ext uri="{BB962C8B-B14F-4D97-AF65-F5344CB8AC3E}">
        <p14:creationId xmlns:p14="http://schemas.microsoft.com/office/powerpoint/2010/main" val="4686988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endParaRPr lang="en-GB" dirty="0"/>
          </a:p>
        </p:txBody>
      </p:sp>
      <p:sp>
        <p:nvSpPr>
          <p:cNvPr id="3" name="عنصر نائب للمحتوى 2"/>
          <p:cNvSpPr>
            <a:spLocks noGrp="1"/>
          </p:cNvSpPr>
          <p:nvPr>
            <p:ph idx="1"/>
          </p:nvPr>
        </p:nvSpPr>
        <p:spPr>
          <a:xfrm>
            <a:off x="457200" y="1052736"/>
            <a:ext cx="8229600" cy="5073427"/>
          </a:xfrm>
        </p:spPr>
        <p:txBody>
          <a:bodyPr>
            <a:normAutofit/>
          </a:bodyPr>
          <a:lstStyle/>
          <a:p>
            <a:pPr algn="just"/>
            <a:r>
              <a:rPr lang="en-GB" sz="2800" dirty="0">
                <a:latin typeface="Times New Roman" pitchFamily="18" charset="0"/>
                <a:cs typeface="Times New Roman" pitchFamily="18" charset="0"/>
              </a:rPr>
              <a:t>These environmental bacteria may enter the muscle through a wound and </a:t>
            </a:r>
            <a:r>
              <a:rPr lang="en-GB" sz="2800" dirty="0" smtClean="0">
                <a:latin typeface="Times New Roman" pitchFamily="18" charset="0"/>
                <a:cs typeface="Times New Roman" pitchFamily="18" charset="0"/>
              </a:rPr>
              <a:t>subsequently proliferate </a:t>
            </a:r>
            <a:r>
              <a:rPr lang="en-GB" sz="2800" dirty="0">
                <a:latin typeface="Times New Roman" pitchFamily="18" charset="0"/>
                <a:cs typeface="Times New Roman" pitchFamily="18" charset="0"/>
              </a:rPr>
              <a:t>in necrotic tissue and secrete powerful toxins. These toxins destroy nearby tissue</a:t>
            </a:r>
            <a:r>
              <a:rPr lang="en-GB" sz="2800" dirty="0" smtClean="0">
                <a:latin typeface="Times New Roman" pitchFamily="18" charset="0"/>
                <a:cs typeface="Times New Roman" pitchFamily="18" charset="0"/>
              </a:rPr>
              <a:t>, generating </a:t>
            </a:r>
            <a:r>
              <a:rPr lang="en-GB" sz="2800" dirty="0">
                <a:latin typeface="Times New Roman" pitchFamily="18" charset="0"/>
                <a:cs typeface="Times New Roman" pitchFamily="18" charset="0"/>
              </a:rPr>
              <a:t>gas at the same time. A gas composition of 5.9% hydrogen, 3.4% carbon dioxide,74.5% nitrogen, and 16.1% oxygen was reported in one clinical </a:t>
            </a:r>
            <a:r>
              <a:rPr lang="en-GB" sz="2800" dirty="0" smtClean="0">
                <a:latin typeface="Times New Roman" pitchFamily="18" charset="0"/>
                <a:cs typeface="Times New Roman" pitchFamily="18" charset="0"/>
              </a:rPr>
              <a:t>case</a:t>
            </a:r>
            <a:endParaRPr lang="en-GB" sz="2800" dirty="0">
              <a:latin typeface="Times New Roman" pitchFamily="18" charset="0"/>
              <a:cs typeface="Times New Roman" pitchFamily="18" charset="0"/>
            </a:endParaRPr>
          </a:p>
        </p:txBody>
      </p:sp>
    </p:spTree>
    <p:extLst>
      <p:ext uri="{BB962C8B-B14F-4D97-AF65-F5344CB8AC3E}">
        <p14:creationId xmlns:p14="http://schemas.microsoft.com/office/powerpoint/2010/main" val="20672533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fontScale="90000"/>
          </a:bodyPr>
          <a:lstStyle/>
          <a:p>
            <a:endParaRPr lang="en-GB" dirty="0"/>
          </a:p>
        </p:txBody>
      </p:sp>
      <p:sp>
        <p:nvSpPr>
          <p:cNvPr id="3" name="عنصر نائب للمحتوى 2"/>
          <p:cNvSpPr>
            <a:spLocks noGrp="1"/>
          </p:cNvSpPr>
          <p:nvPr>
            <p:ph idx="1"/>
          </p:nvPr>
        </p:nvSpPr>
        <p:spPr>
          <a:xfrm>
            <a:off x="457200" y="1052736"/>
            <a:ext cx="8229600" cy="5073427"/>
          </a:xfrm>
        </p:spPr>
        <p:txBody>
          <a:bodyPr>
            <a:normAutofit fontScale="92500"/>
          </a:bodyPr>
          <a:lstStyle/>
          <a:p>
            <a:pPr algn="just"/>
            <a:r>
              <a:rPr lang="en-GB" sz="2000" u="sng" dirty="0">
                <a:solidFill>
                  <a:srgbClr val="0070C0"/>
                </a:solidFill>
                <a:latin typeface="Times New Roman" pitchFamily="18" charset="0"/>
                <a:cs typeface="Times New Roman" pitchFamily="18" charset="0"/>
              </a:rPr>
              <a:t>Location</a:t>
            </a:r>
            <a:r>
              <a:rPr lang="en-GB" sz="2000" u="sng" dirty="0" smtClean="0">
                <a:solidFill>
                  <a:srgbClr val="0070C0"/>
                </a:solidFill>
                <a:latin typeface="Times New Roman" pitchFamily="18" charset="0"/>
                <a:cs typeface="Times New Roman" pitchFamily="18" charset="0"/>
              </a:rPr>
              <a:t>:</a:t>
            </a:r>
          </a:p>
          <a:p>
            <a:pPr marL="0" indent="0" algn="just">
              <a:buNone/>
            </a:pPr>
            <a:r>
              <a:rPr lang="en-GB" sz="2000" dirty="0">
                <a:latin typeface="Times New Roman" pitchFamily="18" charset="0"/>
                <a:cs typeface="Times New Roman" pitchFamily="18" charset="0"/>
              </a:rPr>
              <a:t>	</a:t>
            </a:r>
            <a:r>
              <a:rPr lang="en-GB" sz="2000" dirty="0" smtClean="0">
                <a:latin typeface="Times New Roman" pitchFamily="18" charset="0"/>
                <a:cs typeface="Times New Roman" pitchFamily="18" charset="0"/>
              </a:rPr>
              <a:t> </a:t>
            </a:r>
            <a:r>
              <a:rPr lang="en-GB" sz="2000" dirty="0">
                <a:latin typeface="Times New Roman" pitchFamily="18" charset="0"/>
                <a:cs typeface="Times New Roman" pitchFamily="18" charset="0"/>
              </a:rPr>
              <a:t>The thigh and shoulder muscles are most commonly affected because these </a:t>
            </a:r>
            <a:r>
              <a:rPr lang="en-GB" sz="2000" dirty="0" smtClean="0">
                <a:latin typeface="Times New Roman" pitchFamily="18" charset="0"/>
                <a:cs typeface="Times New Roman" pitchFamily="18" charset="0"/>
              </a:rPr>
              <a:t>are more </a:t>
            </a:r>
            <a:r>
              <a:rPr lang="en-GB" sz="2000" dirty="0">
                <a:latin typeface="Times New Roman" pitchFamily="18" charset="0"/>
                <a:cs typeface="Times New Roman" pitchFamily="18" charset="0"/>
              </a:rPr>
              <a:t>prone to trauma</a:t>
            </a:r>
            <a:r>
              <a:rPr lang="en-GB" sz="2000" dirty="0" smtClean="0">
                <a:latin typeface="Times New Roman" pitchFamily="18" charset="0"/>
                <a:cs typeface="Times New Roman" pitchFamily="18" charset="0"/>
              </a:rPr>
              <a:t>.</a:t>
            </a:r>
          </a:p>
          <a:p>
            <a:pPr marL="0" indent="0" algn="just">
              <a:buNone/>
            </a:pPr>
            <a:r>
              <a:rPr lang="en-GB" sz="2000" u="sng" dirty="0" smtClean="0">
                <a:solidFill>
                  <a:srgbClr val="0070C0"/>
                </a:solidFill>
                <a:latin typeface="Times New Roman" pitchFamily="18" charset="0"/>
                <a:cs typeface="Times New Roman" pitchFamily="18" charset="0"/>
              </a:rPr>
              <a:t>Gross </a:t>
            </a:r>
            <a:r>
              <a:rPr lang="en-GB" sz="2000" u="sng" dirty="0">
                <a:solidFill>
                  <a:srgbClr val="0070C0"/>
                </a:solidFill>
                <a:latin typeface="Times New Roman" pitchFamily="18" charset="0"/>
                <a:cs typeface="Times New Roman" pitchFamily="18" charset="0"/>
              </a:rPr>
              <a:t>lesion</a:t>
            </a:r>
            <a:r>
              <a:rPr lang="en-GB" sz="2000" u="sng" dirty="0" smtClean="0">
                <a:latin typeface="Times New Roman" pitchFamily="18" charset="0"/>
                <a:cs typeface="Times New Roman" pitchFamily="18" charset="0"/>
              </a:rPr>
              <a:t>:</a:t>
            </a:r>
          </a:p>
          <a:p>
            <a:pPr marL="0" indent="0" algn="just">
              <a:buNone/>
            </a:pPr>
            <a:r>
              <a:rPr lang="en-GB" sz="2000" dirty="0" smtClean="0">
                <a:latin typeface="Times New Roman" pitchFamily="18" charset="0"/>
                <a:cs typeface="Times New Roman" pitchFamily="18" charset="0"/>
              </a:rPr>
              <a:t> </a:t>
            </a:r>
            <a:r>
              <a:rPr lang="en-GB" sz="2000" dirty="0">
                <a:latin typeface="Times New Roman" pitchFamily="18" charset="0"/>
                <a:cs typeface="Times New Roman" pitchFamily="18" charset="0"/>
              </a:rPr>
              <a:t>Excess number of gas bubbles</a:t>
            </a:r>
            <a:r>
              <a:rPr lang="en-GB" sz="2000" dirty="0" smtClean="0">
                <a:latin typeface="Times New Roman" pitchFamily="18" charset="0"/>
                <a:cs typeface="Times New Roman" pitchFamily="18" charset="0"/>
              </a:rPr>
              <a:t>.</a:t>
            </a:r>
          </a:p>
          <a:p>
            <a:pPr marL="0" indent="0" algn="just">
              <a:buNone/>
            </a:pPr>
            <a:r>
              <a:rPr lang="en-GB" sz="2000" dirty="0" smtClean="0">
                <a:latin typeface="Times New Roman" pitchFamily="18" charset="0"/>
                <a:cs typeface="Times New Roman" pitchFamily="18" charset="0"/>
              </a:rPr>
              <a:t>  </a:t>
            </a:r>
            <a:r>
              <a:rPr lang="en-GB" sz="2000" dirty="0" err="1" smtClean="0">
                <a:latin typeface="Times New Roman" pitchFamily="18" charset="0"/>
                <a:cs typeface="Times New Roman" pitchFamily="18" charset="0"/>
              </a:rPr>
              <a:t>Crepitations</a:t>
            </a:r>
            <a:endParaRPr lang="en-GB" sz="2000" dirty="0" smtClean="0">
              <a:latin typeface="Times New Roman" pitchFamily="18" charset="0"/>
              <a:cs typeface="Times New Roman" pitchFamily="18" charset="0"/>
            </a:endParaRPr>
          </a:p>
          <a:p>
            <a:pPr marL="0" indent="0" algn="just">
              <a:buNone/>
            </a:pPr>
            <a:r>
              <a:rPr lang="en-GB" sz="2000" dirty="0" smtClean="0">
                <a:latin typeface="Times New Roman" pitchFamily="18" charset="0"/>
                <a:cs typeface="Times New Roman" pitchFamily="18" charset="0"/>
              </a:rPr>
              <a:t> </a:t>
            </a:r>
            <a:r>
              <a:rPr lang="en-GB" sz="2000" dirty="0">
                <a:latin typeface="Times New Roman" pitchFamily="18" charset="0"/>
                <a:cs typeface="Times New Roman" pitchFamily="18" charset="0"/>
              </a:rPr>
              <a:t>The affected muscles are black in </a:t>
            </a:r>
            <a:r>
              <a:rPr lang="en-GB" sz="2000" dirty="0" err="1">
                <a:latin typeface="Times New Roman" pitchFamily="18" charset="0"/>
                <a:cs typeface="Times New Roman" pitchFamily="18" charset="0"/>
              </a:rPr>
              <a:t>color</a:t>
            </a:r>
            <a:r>
              <a:rPr lang="en-GB" sz="2000" dirty="0" smtClean="0">
                <a:latin typeface="Times New Roman" pitchFamily="18" charset="0"/>
                <a:cs typeface="Times New Roman" pitchFamily="18" charset="0"/>
              </a:rPr>
              <a:t>.</a:t>
            </a:r>
          </a:p>
          <a:p>
            <a:pPr marL="0" indent="0" algn="just">
              <a:buNone/>
            </a:pPr>
            <a:r>
              <a:rPr lang="en-GB" sz="2000" dirty="0" smtClean="0">
                <a:latin typeface="Times New Roman" pitchFamily="18" charset="0"/>
                <a:cs typeface="Times New Roman" pitchFamily="18" charset="0"/>
              </a:rPr>
              <a:t> </a:t>
            </a:r>
            <a:r>
              <a:rPr lang="en-GB" sz="2000" dirty="0">
                <a:latin typeface="Times New Roman" pitchFamily="18" charset="0"/>
                <a:cs typeface="Times New Roman" pitchFamily="18" charset="0"/>
              </a:rPr>
              <a:t>Odoriferous due to action of </a:t>
            </a:r>
            <a:r>
              <a:rPr lang="en-GB" sz="2000" dirty="0" err="1">
                <a:latin typeface="Times New Roman" pitchFamily="18" charset="0"/>
                <a:cs typeface="Times New Roman" pitchFamily="18" charset="0"/>
              </a:rPr>
              <a:t>putrifactive</a:t>
            </a:r>
            <a:r>
              <a:rPr lang="en-GB" sz="2000" dirty="0">
                <a:latin typeface="Times New Roman" pitchFamily="18" charset="0"/>
                <a:cs typeface="Times New Roman" pitchFamily="18" charset="0"/>
              </a:rPr>
              <a:t> bacteria</a:t>
            </a:r>
            <a:r>
              <a:rPr lang="en-GB" sz="2000" dirty="0" smtClean="0">
                <a:latin typeface="Times New Roman" pitchFamily="18" charset="0"/>
                <a:cs typeface="Times New Roman" pitchFamily="18" charset="0"/>
              </a:rPr>
              <a:t>.</a:t>
            </a:r>
          </a:p>
          <a:p>
            <a:pPr marL="0" indent="0" algn="just">
              <a:buNone/>
            </a:pPr>
            <a:r>
              <a:rPr lang="en-GB" sz="2000" dirty="0" smtClean="0">
                <a:latin typeface="Times New Roman" pitchFamily="18" charset="0"/>
                <a:cs typeface="Times New Roman" pitchFamily="18" charset="0"/>
              </a:rPr>
              <a:t> </a:t>
            </a:r>
            <a:r>
              <a:rPr lang="en-GB" sz="2000" dirty="0">
                <a:latin typeface="Times New Roman" pitchFamily="18" charset="0"/>
                <a:cs typeface="Times New Roman" pitchFamily="18" charset="0"/>
              </a:rPr>
              <a:t>On section a </a:t>
            </a:r>
            <a:r>
              <a:rPr lang="en-GB" sz="2000" dirty="0" err="1" smtClean="0">
                <a:latin typeface="Times New Roman" pitchFamily="18" charset="0"/>
                <a:cs typeface="Times New Roman" pitchFamily="18" charset="0"/>
              </a:rPr>
              <a:t>seros</a:t>
            </a:r>
            <a:r>
              <a:rPr lang="en-GB" sz="2000" dirty="0" smtClean="0">
                <a:latin typeface="Times New Roman" pitchFamily="18" charset="0"/>
                <a:cs typeface="Times New Roman" pitchFamily="18" charset="0"/>
              </a:rPr>
              <a:t> </a:t>
            </a:r>
            <a:r>
              <a:rPr lang="en-GB" sz="2000" dirty="0" err="1" smtClean="0">
                <a:latin typeface="Times New Roman" pitchFamily="18" charset="0"/>
                <a:cs typeface="Times New Roman" pitchFamily="18" charset="0"/>
              </a:rPr>
              <a:t>anguinous</a:t>
            </a:r>
            <a:r>
              <a:rPr lang="en-GB" sz="2000" dirty="0">
                <a:latin typeface="Times New Roman" pitchFamily="18" charset="0"/>
                <a:cs typeface="Times New Roman" pitchFamily="18" charset="0"/>
              </a:rPr>
              <a:t>, foul smelling fluid is found to exudate</a:t>
            </a:r>
            <a:r>
              <a:rPr lang="en-GB" sz="2000" dirty="0" smtClean="0">
                <a:latin typeface="Times New Roman" pitchFamily="18" charset="0"/>
                <a:cs typeface="Times New Roman" pitchFamily="18" charset="0"/>
              </a:rPr>
              <a:t>.</a:t>
            </a:r>
          </a:p>
          <a:p>
            <a:pPr marL="0" indent="0" algn="just">
              <a:buNone/>
            </a:pPr>
            <a:r>
              <a:rPr lang="en-GB" sz="2000" u="sng" dirty="0" smtClean="0">
                <a:solidFill>
                  <a:srgbClr val="0070C0"/>
                </a:solidFill>
                <a:latin typeface="Times New Roman" pitchFamily="18" charset="0"/>
                <a:cs typeface="Times New Roman" pitchFamily="18" charset="0"/>
              </a:rPr>
              <a:t>Microscopic </a:t>
            </a:r>
            <a:r>
              <a:rPr lang="en-GB" sz="2000" u="sng" dirty="0">
                <a:solidFill>
                  <a:srgbClr val="0070C0"/>
                </a:solidFill>
                <a:latin typeface="Times New Roman" pitchFamily="18" charset="0"/>
                <a:cs typeface="Times New Roman" pitchFamily="18" charset="0"/>
              </a:rPr>
              <a:t>lesion</a:t>
            </a:r>
            <a:r>
              <a:rPr lang="en-GB" sz="2000" dirty="0" smtClean="0">
                <a:latin typeface="Times New Roman" pitchFamily="18" charset="0"/>
                <a:cs typeface="Times New Roman" pitchFamily="18" charset="0"/>
              </a:rPr>
              <a:t>:</a:t>
            </a:r>
          </a:p>
          <a:p>
            <a:pPr marL="0" indent="0" algn="just">
              <a:buNone/>
            </a:pPr>
            <a:r>
              <a:rPr lang="en-GB" sz="2000" dirty="0" smtClean="0">
                <a:latin typeface="Times New Roman" pitchFamily="18" charset="0"/>
                <a:cs typeface="Times New Roman" pitchFamily="18" charset="0"/>
              </a:rPr>
              <a:t> </a:t>
            </a:r>
            <a:r>
              <a:rPr lang="en-GB" sz="2000" dirty="0">
                <a:latin typeface="Times New Roman" pitchFamily="18" charset="0"/>
                <a:cs typeface="Times New Roman" pitchFamily="18" charset="0"/>
              </a:rPr>
              <a:t>The muscle cells appear ruptured</a:t>
            </a:r>
            <a:r>
              <a:rPr lang="en-GB" sz="2000" dirty="0" smtClean="0">
                <a:latin typeface="Times New Roman" pitchFamily="18" charset="0"/>
                <a:cs typeface="Times New Roman" pitchFamily="18" charset="0"/>
              </a:rPr>
              <a:t>.</a:t>
            </a:r>
          </a:p>
          <a:p>
            <a:pPr marL="0" indent="0" algn="just">
              <a:buNone/>
            </a:pPr>
            <a:r>
              <a:rPr lang="en-GB" sz="2000" dirty="0" smtClean="0">
                <a:latin typeface="Times New Roman" pitchFamily="18" charset="0"/>
                <a:cs typeface="Times New Roman" pitchFamily="18" charset="0"/>
              </a:rPr>
              <a:t> </a:t>
            </a:r>
            <a:r>
              <a:rPr lang="en-GB" sz="2000" dirty="0">
                <a:latin typeface="Times New Roman" pitchFamily="18" charset="0"/>
                <a:cs typeface="Times New Roman" pitchFamily="18" charset="0"/>
              </a:rPr>
              <a:t>The necrotic tissues are </a:t>
            </a:r>
            <a:r>
              <a:rPr lang="en-GB" sz="2000" dirty="0" err="1">
                <a:latin typeface="Times New Roman" pitchFamily="18" charset="0"/>
                <a:cs typeface="Times New Roman" pitchFamily="18" charset="0"/>
              </a:rPr>
              <a:t>edumatous</a:t>
            </a:r>
            <a:r>
              <a:rPr lang="en-GB" sz="2000" dirty="0" smtClean="0">
                <a:latin typeface="Times New Roman" pitchFamily="18" charset="0"/>
                <a:cs typeface="Times New Roman" pitchFamily="18" charset="0"/>
              </a:rPr>
              <a:t>, with </a:t>
            </a:r>
            <a:r>
              <a:rPr lang="en-GB" sz="2000" dirty="0">
                <a:latin typeface="Times New Roman" pitchFamily="18" charset="0"/>
                <a:cs typeface="Times New Roman" pitchFamily="18" charset="0"/>
              </a:rPr>
              <a:t>non specific inflammatory reaction</a:t>
            </a:r>
            <a:r>
              <a:rPr lang="en-GB" sz="2000" dirty="0" smtClean="0">
                <a:latin typeface="Times New Roman" pitchFamily="18" charset="0"/>
                <a:cs typeface="Times New Roman" pitchFamily="18" charset="0"/>
              </a:rPr>
              <a:t>.</a:t>
            </a:r>
          </a:p>
          <a:p>
            <a:pPr marL="0" indent="0" algn="just">
              <a:buNone/>
            </a:pPr>
            <a:r>
              <a:rPr lang="en-GB" sz="2000" dirty="0" smtClean="0">
                <a:latin typeface="Times New Roman" pitchFamily="18" charset="0"/>
                <a:cs typeface="Times New Roman" pitchFamily="18" charset="0"/>
              </a:rPr>
              <a:t> </a:t>
            </a:r>
            <a:r>
              <a:rPr lang="en-GB" sz="2000" dirty="0">
                <a:latin typeface="Times New Roman" pitchFamily="18" charset="0"/>
                <a:cs typeface="Times New Roman" pitchFamily="18" charset="0"/>
              </a:rPr>
              <a:t>The </a:t>
            </a:r>
            <a:r>
              <a:rPr lang="en-GB" sz="2000" dirty="0" err="1">
                <a:latin typeface="Times New Roman" pitchFamily="18" charset="0"/>
                <a:cs typeface="Times New Roman" pitchFamily="18" charset="0"/>
              </a:rPr>
              <a:t>edema</a:t>
            </a:r>
            <a:r>
              <a:rPr lang="en-GB" sz="2000" dirty="0">
                <a:latin typeface="Times New Roman" pitchFamily="18" charset="0"/>
                <a:cs typeface="Times New Roman" pitchFamily="18" charset="0"/>
              </a:rPr>
              <a:t> fluid as well as necrotic tissues shows numerous rod shaped, </a:t>
            </a:r>
            <a:r>
              <a:rPr lang="en-GB" sz="2000" dirty="0" err="1">
                <a:latin typeface="Times New Roman" pitchFamily="18" charset="0"/>
                <a:cs typeface="Times New Roman" pitchFamily="18" charset="0"/>
              </a:rPr>
              <a:t>grampositive</a:t>
            </a:r>
            <a:r>
              <a:rPr lang="en-GB" sz="2000" dirty="0">
                <a:latin typeface="Times New Roman" pitchFamily="18" charset="0"/>
                <a:cs typeface="Times New Roman" pitchFamily="18" charset="0"/>
              </a:rPr>
              <a:t> spore containing organisms</a:t>
            </a:r>
            <a:r>
              <a:rPr lang="en-GB" sz="2000" dirty="0" smtClean="0">
                <a:latin typeface="Times New Roman" pitchFamily="18" charset="0"/>
                <a:cs typeface="Times New Roman" pitchFamily="18" charset="0"/>
              </a:rPr>
              <a:t> </a:t>
            </a:r>
            <a:br>
              <a:rPr lang="en-GB" sz="2000" dirty="0" smtClean="0">
                <a:latin typeface="Times New Roman" pitchFamily="18" charset="0"/>
                <a:cs typeface="Times New Roman" pitchFamily="18" charset="0"/>
              </a:rPr>
            </a:br>
            <a:endParaRPr lang="en-GB" sz="2000" dirty="0">
              <a:latin typeface="Times New Roman" pitchFamily="18" charset="0"/>
              <a:cs typeface="Times New Roman" pitchFamily="18" charset="0"/>
            </a:endParaRPr>
          </a:p>
        </p:txBody>
      </p:sp>
    </p:spTree>
    <p:extLst>
      <p:ext uri="{BB962C8B-B14F-4D97-AF65-F5344CB8AC3E}">
        <p14:creationId xmlns:p14="http://schemas.microsoft.com/office/powerpoint/2010/main" val="3322042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smtClean="0">
                <a:solidFill>
                  <a:srgbClr val="FF0000"/>
                </a:solidFill>
              </a:rPr>
              <a:t>Gout</a:t>
            </a:r>
            <a:endParaRPr lang="en-GB" dirty="0">
              <a:solidFill>
                <a:srgbClr val="FF0000"/>
              </a:solidFill>
            </a:endParaRPr>
          </a:p>
        </p:txBody>
      </p:sp>
      <p:sp>
        <p:nvSpPr>
          <p:cNvPr id="3" name="عنصر نائب للمحتوى 2"/>
          <p:cNvSpPr>
            <a:spLocks noGrp="1"/>
          </p:cNvSpPr>
          <p:nvPr>
            <p:ph idx="1"/>
          </p:nvPr>
        </p:nvSpPr>
        <p:spPr/>
        <p:txBody>
          <a:bodyPr/>
          <a:lstStyle/>
          <a:p>
            <a:pPr marL="0" indent="0">
              <a:buNone/>
            </a:pPr>
            <a:r>
              <a:rPr lang="en-GB" dirty="0" smtClean="0"/>
              <a:t>	</a:t>
            </a:r>
            <a:r>
              <a:rPr lang="en-GB" sz="4000" dirty="0" smtClean="0">
                <a:solidFill>
                  <a:srgbClr val="0070C0"/>
                </a:solidFill>
                <a:latin typeface="Times New Roman" pitchFamily="18" charset="0"/>
                <a:cs typeface="Times New Roman" pitchFamily="18" charset="0"/>
              </a:rPr>
              <a:t>Gout</a:t>
            </a:r>
            <a:r>
              <a:rPr lang="en-GB" dirty="0" smtClean="0">
                <a:latin typeface="Times New Roman" pitchFamily="18" charset="0"/>
                <a:cs typeface="Times New Roman" pitchFamily="18" charset="0"/>
              </a:rPr>
              <a:t> is one of the </a:t>
            </a:r>
            <a:r>
              <a:rPr lang="en-GB" dirty="0" smtClean="0">
                <a:latin typeface="Times New Roman" pitchFamily="18" charset="0"/>
                <a:cs typeface="Times New Roman" pitchFamily="18" charset="0"/>
              </a:rPr>
              <a:t>most metabolic </a:t>
            </a:r>
            <a:r>
              <a:rPr lang="en-GB" dirty="0" smtClean="0">
                <a:latin typeface="Times New Roman" pitchFamily="18" charset="0"/>
                <a:cs typeface="Times New Roman" pitchFamily="18" charset="0"/>
              </a:rPr>
              <a:t>painful rheumatic diseases. It results from deposits of needle-like crystals of uric acid in connective tissue, in the joint space between two bones, or in both. These deposits lead to inflammatory arthritis, which causes swelling, redness, heat, pain, and stiffness in the joints. </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2185805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smtClean="0">
                <a:solidFill>
                  <a:srgbClr val="FF0000"/>
                </a:solidFill>
              </a:rPr>
              <a:t>Gout</a:t>
            </a:r>
            <a:endParaRPr lang="en-GB" dirty="0"/>
          </a:p>
        </p:txBody>
      </p:sp>
      <p:sp>
        <p:nvSpPr>
          <p:cNvPr id="3" name="عنصر نائب للمحتوى 2"/>
          <p:cNvSpPr>
            <a:spLocks noGrp="1"/>
          </p:cNvSpPr>
          <p:nvPr>
            <p:ph idx="1"/>
          </p:nvPr>
        </p:nvSpPr>
        <p:spPr/>
        <p:txBody>
          <a:bodyPr/>
          <a:lstStyle/>
          <a:p>
            <a:pPr marL="0" indent="0" algn="just">
              <a:buNone/>
            </a:pPr>
            <a:r>
              <a:rPr lang="en-GB" dirty="0" smtClean="0">
                <a:latin typeface="Times New Roman" pitchFamily="18" charset="0"/>
                <a:cs typeface="Times New Roman" pitchFamily="18" charset="0"/>
              </a:rPr>
              <a:t>***Excess </a:t>
            </a:r>
            <a:r>
              <a:rPr lang="en-GB" dirty="0">
                <a:latin typeface="Times New Roman" pitchFamily="18" charset="0"/>
                <a:cs typeface="Times New Roman" pitchFamily="18" charset="0"/>
              </a:rPr>
              <a:t>uric acid builds up in the joints and forms needle-like crystals that cause extreme pain. A gout attack can also be caused by joint injury, </a:t>
            </a:r>
            <a:r>
              <a:rPr lang="en-GB" dirty="0" smtClean="0">
                <a:latin typeface="Times New Roman" pitchFamily="18" charset="0"/>
                <a:cs typeface="Times New Roman" pitchFamily="18" charset="0"/>
              </a:rPr>
              <a:t>infection</a:t>
            </a:r>
            <a:r>
              <a:rPr lang="en-GB" dirty="0">
                <a:latin typeface="Times New Roman" pitchFamily="18" charset="0"/>
                <a:cs typeface="Times New Roman" pitchFamily="18" charset="0"/>
              </a:rPr>
              <a:t>, kidney problems, medications or diet habits (e.g., a purine-rich, sugary diet, drinking too much alcohol or not enough water).</a:t>
            </a:r>
          </a:p>
        </p:txBody>
      </p:sp>
    </p:spTree>
    <p:extLst>
      <p:ext uri="{BB962C8B-B14F-4D97-AF65-F5344CB8AC3E}">
        <p14:creationId xmlns:p14="http://schemas.microsoft.com/office/powerpoint/2010/main" val="2829699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rmAutofit fontScale="90000"/>
          </a:bodyPr>
          <a:lstStyle/>
          <a:p>
            <a:r>
              <a:rPr lang="en-GB" dirty="0" smtClean="0">
                <a:solidFill>
                  <a:srgbClr val="FF0000"/>
                </a:solidFill>
                <a:latin typeface="Times New Roman" pitchFamily="18" charset="0"/>
                <a:cs typeface="Times New Roman" pitchFamily="18" charset="0"/>
              </a:rPr>
              <a:t>Pathophysiology </a:t>
            </a:r>
            <a:endParaRPr lang="en-GB" dirty="0">
              <a:solidFill>
                <a:srgbClr val="FF0000"/>
              </a:solidFill>
              <a:latin typeface="Times New Roman" pitchFamily="18" charset="0"/>
              <a:cs typeface="Times New Roman" pitchFamily="18" charset="0"/>
            </a:endParaRPr>
          </a:p>
        </p:txBody>
      </p:sp>
      <p:sp>
        <p:nvSpPr>
          <p:cNvPr id="3" name="عنصر نائب للمحتوى 2"/>
          <p:cNvSpPr>
            <a:spLocks noGrp="1"/>
          </p:cNvSpPr>
          <p:nvPr>
            <p:ph idx="1"/>
          </p:nvPr>
        </p:nvSpPr>
        <p:spPr>
          <a:xfrm>
            <a:off x="457200" y="1124744"/>
            <a:ext cx="8229600" cy="5001419"/>
          </a:xfrm>
        </p:spPr>
        <p:txBody>
          <a:bodyPr>
            <a:normAutofit/>
          </a:bodyPr>
          <a:lstStyle/>
          <a:p>
            <a:pPr marL="0" indent="0" algn="just">
              <a:buNone/>
            </a:pPr>
            <a:r>
              <a:rPr lang="en-GB" sz="2800" dirty="0" smtClean="0">
                <a:latin typeface="Times New Roman" pitchFamily="18" charset="0"/>
                <a:cs typeface="Times New Roman" pitchFamily="18" charset="0"/>
              </a:rPr>
              <a:t>	</a:t>
            </a:r>
            <a:r>
              <a:rPr lang="en-GB" sz="2800" dirty="0" smtClean="0">
                <a:solidFill>
                  <a:srgbClr val="0070C0"/>
                </a:solidFill>
                <a:latin typeface="Times New Roman" pitchFamily="18" charset="0"/>
                <a:cs typeface="Times New Roman" pitchFamily="18" charset="0"/>
              </a:rPr>
              <a:t>Gout</a:t>
            </a:r>
            <a:r>
              <a:rPr lang="en-GB" sz="2800" dirty="0" smtClean="0">
                <a:latin typeface="Times New Roman" pitchFamily="18" charset="0"/>
                <a:cs typeface="Times New Roman" pitchFamily="18" charset="0"/>
              </a:rPr>
              <a:t> is a type of </a:t>
            </a:r>
            <a:r>
              <a:rPr lang="en-GB" sz="2800" dirty="0" smtClean="0">
                <a:latin typeface="Times New Roman" pitchFamily="18" charset="0"/>
                <a:cs typeface="Times New Roman" pitchFamily="18" charset="0"/>
              </a:rPr>
              <a:t>inflammatory arthritis </a:t>
            </a:r>
            <a:r>
              <a:rPr lang="en-GB" sz="2800" dirty="0" smtClean="0">
                <a:latin typeface="Times New Roman" pitchFamily="18" charset="0"/>
                <a:cs typeface="Times New Roman" pitchFamily="18" charset="0"/>
              </a:rPr>
              <a:t>(sometimes called gouty arthritis) that develops in people or animals  who have high levels of uric acid in their body. Uric acid is produced naturally by the body and from eating foods that have purines. Purines are substances in animal and plant foods that the body converts to uric acid. Normally, the kidneys remove this acid from the blood and it leaves the body through the urine. </a:t>
            </a:r>
            <a:r>
              <a:rPr lang="en-GB" sz="2800" b="1" u="sng" dirty="0" smtClean="0">
                <a:solidFill>
                  <a:schemeClr val="accent2">
                    <a:lumMod val="75000"/>
                  </a:schemeClr>
                </a:solidFill>
                <a:latin typeface="Times New Roman" pitchFamily="18" charset="0"/>
                <a:cs typeface="Times New Roman" pitchFamily="18" charset="0"/>
              </a:rPr>
              <a:t>With gout</a:t>
            </a:r>
            <a:r>
              <a:rPr lang="en-GB" sz="2800" dirty="0" smtClean="0">
                <a:latin typeface="Times New Roman" pitchFamily="18" charset="0"/>
                <a:cs typeface="Times New Roman" pitchFamily="18" charset="0"/>
              </a:rPr>
              <a:t>, excess uric acid builds up in the joints and forms needle-like crystals that cause extreme pain</a:t>
            </a:r>
            <a:endParaRPr lang="en-GB" sz="2800" dirty="0">
              <a:latin typeface="Times New Roman" pitchFamily="18" charset="0"/>
              <a:cs typeface="Times New Roman" pitchFamily="18" charset="0"/>
            </a:endParaRPr>
          </a:p>
        </p:txBody>
      </p:sp>
    </p:spTree>
    <p:extLst>
      <p:ext uri="{BB962C8B-B14F-4D97-AF65-F5344CB8AC3E}">
        <p14:creationId xmlns:p14="http://schemas.microsoft.com/office/powerpoint/2010/main" val="4065214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850106"/>
          </a:xfrm>
        </p:spPr>
        <p:txBody>
          <a:bodyPr/>
          <a:lstStyle/>
          <a:p>
            <a:r>
              <a:rPr lang="en-GB" dirty="0" smtClean="0">
                <a:solidFill>
                  <a:srgbClr val="0070C0"/>
                </a:solidFill>
                <a:latin typeface="Times New Roman" pitchFamily="18" charset="0"/>
                <a:cs typeface="Times New Roman" pitchFamily="18" charset="0"/>
              </a:rPr>
              <a:t>CAUSES</a:t>
            </a:r>
            <a:r>
              <a:rPr lang="en-GB" dirty="0" smtClean="0"/>
              <a:t> </a:t>
            </a:r>
            <a:endParaRPr lang="en-GB" dirty="0"/>
          </a:p>
        </p:txBody>
      </p:sp>
      <p:sp>
        <p:nvSpPr>
          <p:cNvPr id="3" name="عنصر نائب للمحتوى 2"/>
          <p:cNvSpPr>
            <a:spLocks noGrp="1"/>
          </p:cNvSpPr>
          <p:nvPr>
            <p:ph idx="1"/>
          </p:nvPr>
        </p:nvSpPr>
        <p:spPr>
          <a:xfrm>
            <a:off x="457200" y="1124744"/>
            <a:ext cx="8229600" cy="5001419"/>
          </a:xfrm>
        </p:spPr>
        <p:txBody>
          <a:bodyPr>
            <a:normAutofit/>
          </a:bodyPr>
          <a:lstStyle/>
          <a:p>
            <a:pPr marL="0" indent="0" algn="just">
              <a:buNone/>
            </a:pPr>
            <a:r>
              <a:rPr lang="en-GB" dirty="0" smtClean="0">
                <a:latin typeface="Times New Roman" pitchFamily="18" charset="0"/>
                <a:cs typeface="Times New Roman" pitchFamily="18" charset="0"/>
              </a:rPr>
              <a:t>	A gout attack can also be caused by joint injury, infection, kidney problems, medications or diet habits (e.g., a purine-rich, sugary diet, like meat, drinking too much alcohol or not enough water). Being overweight, having a family history of gout or having untreated high blood pressure, diabetes or metabolic syndrome also increases the risk of developing gout</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4172467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lstStyle/>
          <a:p>
            <a:r>
              <a:rPr lang="en-GB" dirty="0" smtClean="0">
                <a:solidFill>
                  <a:srgbClr val="0070C0"/>
                </a:solidFill>
                <a:latin typeface="Times New Roman" pitchFamily="18" charset="0"/>
                <a:cs typeface="Times New Roman" pitchFamily="18" charset="0"/>
              </a:rPr>
              <a:t>Gout Signs and Symptoms</a:t>
            </a:r>
            <a:endParaRPr lang="en-GB" dirty="0">
              <a:solidFill>
                <a:srgbClr val="0070C0"/>
              </a:solidFill>
              <a:latin typeface="Times New Roman" pitchFamily="18" charset="0"/>
              <a:cs typeface="Times New Roman" pitchFamily="18" charset="0"/>
            </a:endParaRPr>
          </a:p>
        </p:txBody>
      </p:sp>
      <p:sp>
        <p:nvSpPr>
          <p:cNvPr id="3" name="عنصر نائب للمحتوى 2"/>
          <p:cNvSpPr>
            <a:spLocks noGrp="1"/>
          </p:cNvSpPr>
          <p:nvPr>
            <p:ph idx="1"/>
          </p:nvPr>
        </p:nvSpPr>
        <p:spPr>
          <a:xfrm>
            <a:off x="457200" y="1340768"/>
            <a:ext cx="8229600" cy="4785395"/>
          </a:xfrm>
        </p:spPr>
        <p:txBody>
          <a:bodyPr>
            <a:normAutofit fontScale="85000" lnSpcReduction="10000"/>
          </a:bodyPr>
          <a:lstStyle/>
          <a:p>
            <a:pPr marL="0" indent="0" algn="just">
              <a:buNone/>
            </a:pPr>
            <a:r>
              <a:rPr lang="en-GB" dirty="0" smtClean="0">
                <a:latin typeface="Times New Roman" pitchFamily="18" charset="0"/>
                <a:cs typeface="Times New Roman" pitchFamily="18" charset="0"/>
              </a:rPr>
              <a:t>	Gout attacks usually come on suddenly. animals may go to bed feeling fine but wake up with extreme joint pain. The first gout attack usually occurs in the large joint of the big toe. However, other joints and areas around the joints can be affected, like foot arches (insteps), ankles </a:t>
            </a:r>
            <a:r>
              <a:rPr lang="ar-IQ" dirty="0" smtClean="0">
                <a:latin typeface="Times New Roman" pitchFamily="18" charset="0"/>
                <a:cs typeface="Times New Roman" pitchFamily="18" charset="0"/>
              </a:rPr>
              <a:t>كاحل</a:t>
            </a:r>
            <a:r>
              <a:rPr lang="en-GB" dirty="0" smtClean="0">
                <a:latin typeface="Times New Roman" pitchFamily="18" charset="0"/>
                <a:cs typeface="Times New Roman" pitchFamily="18" charset="0"/>
              </a:rPr>
              <a:t>, heels</a:t>
            </a:r>
            <a:r>
              <a:rPr lang="ar-IQ" dirty="0" smtClean="0">
                <a:latin typeface="Times New Roman" pitchFamily="18" charset="0"/>
                <a:cs typeface="Times New Roman" pitchFamily="18" charset="0"/>
              </a:rPr>
              <a:t> كعب </a:t>
            </a:r>
            <a:r>
              <a:rPr lang="en-GB" dirty="0" smtClean="0">
                <a:latin typeface="Times New Roman" pitchFamily="18" charset="0"/>
                <a:cs typeface="Times New Roman" pitchFamily="18" charset="0"/>
              </a:rPr>
              <a:t> and knees</a:t>
            </a:r>
            <a:r>
              <a:rPr lang="ar-IQ" dirty="0" smtClean="0">
                <a:latin typeface="Times New Roman" pitchFamily="18" charset="0"/>
                <a:cs typeface="Times New Roman" pitchFamily="18" charset="0"/>
              </a:rPr>
              <a:t> الركبة</a:t>
            </a:r>
            <a:r>
              <a:rPr lang="en-GB" dirty="0" smtClean="0">
                <a:latin typeface="Times New Roman" pitchFamily="18" charset="0"/>
                <a:cs typeface="Times New Roman" pitchFamily="18" charset="0"/>
              </a:rPr>
              <a:t>. Common symptoms include swelling, stiffness</a:t>
            </a:r>
            <a:r>
              <a:rPr lang="ar-IQ" dirty="0" smtClean="0">
                <a:latin typeface="Times New Roman" pitchFamily="18" charset="0"/>
                <a:cs typeface="Times New Roman" pitchFamily="18" charset="0"/>
              </a:rPr>
              <a:t> تشنج </a:t>
            </a:r>
            <a:r>
              <a:rPr lang="en-GB" dirty="0" smtClean="0">
                <a:latin typeface="Times New Roman" pitchFamily="18" charset="0"/>
                <a:cs typeface="Times New Roman" pitchFamily="18" charset="0"/>
              </a:rPr>
              <a:t>, tenderness</a:t>
            </a:r>
            <a:r>
              <a:rPr lang="ar-IQ" dirty="0" smtClean="0">
                <a:latin typeface="Times New Roman" pitchFamily="18" charset="0"/>
                <a:cs typeface="Times New Roman" pitchFamily="18" charset="0"/>
              </a:rPr>
              <a:t> طري</a:t>
            </a:r>
            <a:r>
              <a:rPr lang="en-GB" dirty="0" smtClean="0">
                <a:latin typeface="Times New Roman" pitchFamily="18" charset="0"/>
                <a:cs typeface="Times New Roman" pitchFamily="18" charset="0"/>
              </a:rPr>
              <a:t>, warmth</a:t>
            </a:r>
            <a:r>
              <a:rPr lang="ar-IQ" dirty="0" err="1" smtClean="0">
                <a:latin typeface="Times New Roman" pitchFamily="18" charset="0"/>
                <a:cs typeface="Times New Roman" pitchFamily="18" charset="0"/>
              </a:rPr>
              <a:t>دافيء</a:t>
            </a:r>
            <a:r>
              <a:rPr lang="en-GB" dirty="0" smtClean="0">
                <a:latin typeface="Times New Roman" pitchFamily="18" charset="0"/>
                <a:cs typeface="Times New Roman" pitchFamily="18" charset="0"/>
              </a:rPr>
              <a:t> and redness in and around joints. The pain may last hours or weeks. The build-up of uric acid can look and feel like lumps </a:t>
            </a:r>
            <a:r>
              <a:rPr lang="ar-IQ" dirty="0" smtClean="0">
                <a:latin typeface="Times New Roman" pitchFamily="18" charset="0"/>
                <a:cs typeface="Times New Roman" pitchFamily="18" charset="0"/>
              </a:rPr>
              <a:t>كتل</a:t>
            </a:r>
            <a:r>
              <a:rPr lang="en-GB" dirty="0" smtClean="0">
                <a:latin typeface="Times New Roman" pitchFamily="18" charset="0"/>
                <a:cs typeface="Times New Roman" pitchFamily="18" charset="0"/>
              </a:rPr>
              <a:t>under the skin (tophi). It can also collect in the kidneys and cause small, hard deposits (kidney stones).</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3536629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rmAutofit fontScale="90000"/>
          </a:bodyPr>
          <a:lstStyle/>
          <a:p>
            <a:r>
              <a:rPr lang="en-GB" dirty="0" smtClean="0">
                <a:solidFill>
                  <a:srgbClr val="00B050"/>
                </a:solidFill>
              </a:rPr>
              <a:t>Classification of gout </a:t>
            </a:r>
            <a:endParaRPr lang="en-GB" dirty="0"/>
          </a:p>
        </p:txBody>
      </p:sp>
      <p:sp>
        <p:nvSpPr>
          <p:cNvPr id="3" name="عنصر نائب للمحتوى 2"/>
          <p:cNvSpPr>
            <a:spLocks noGrp="1"/>
          </p:cNvSpPr>
          <p:nvPr>
            <p:ph idx="1"/>
          </p:nvPr>
        </p:nvSpPr>
        <p:spPr>
          <a:xfrm>
            <a:off x="457200" y="1196752"/>
            <a:ext cx="8229600" cy="4929411"/>
          </a:xfrm>
        </p:spPr>
        <p:txBody>
          <a:bodyPr/>
          <a:lstStyle/>
          <a:p>
            <a:r>
              <a:rPr lang="en-GB" dirty="0">
                <a:solidFill>
                  <a:srgbClr val="00B050"/>
                </a:solidFill>
              </a:rPr>
              <a:t>Gout is classified as either articular (joint) gout or visceral (internal organ) gout</a:t>
            </a:r>
            <a:r>
              <a:rPr lang="en-GB" dirty="0" smtClean="0"/>
              <a:t>.</a:t>
            </a:r>
          </a:p>
          <a:p>
            <a:r>
              <a:rPr lang="en-GB" dirty="0"/>
              <a:t>Gout usually occurs as one of two forms, visceral or articular</a:t>
            </a:r>
            <a:r>
              <a:rPr lang="en-GB" dirty="0" smtClean="0"/>
              <a:t>.</a:t>
            </a:r>
          </a:p>
          <a:p>
            <a:r>
              <a:rPr lang="en-GB" dirty="0"/>
              <a:t> In visceral gout, the uric acid precipitates on internal organs, </a:t>
            </a:r>
            <a:r>
              <a:rPr lang="en-GB" dirty="0">
                <a:solidFill>
                  <a:srgbClr val="C00000"/>
                </a:solidFill>
              </a:rPr>
              <a:t>whereas</a:t>
            </a:r>
            <a:r>
              <a:rPr lang="en-GB" dirty="0"/>
              <a:t> articular gout occurs when uric acid tophi occur within and around joints and tendons.</a:t>
            </a:r>
          </a:p>
        </p:txBody>
      </p:sp>
    </p:spTree>
    <p:extLst>
      <p:ext uri="{BB962C8B-B14F-4D97-AF65-F5344CB8AC3E}">
        <p14:creationId xmlns:p14="http://schemas.microsoft.com/office/powerpoint/2010/main" val="1832090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smtClean="0"/>
              <a:t>Signs </a:t>
            </a:r>
            <a:endParaRPr lang="en-GB" dirty="0"/>
          </a:p>
        </p:txBody>
      </p:sp>
      <p:sp>
        <p:nvSpPr>
          <p:cNvPr id="3" name="عنصر نائب للمحتوى 2"/>
          <p:cNvSpPr>
            <a:spLocks noGrp="1"/>
          </p:cNvSpPr>
          <p:nvPr>
            <p:ph idx="1"/>
          </p:nvPr>
        </p:nvSpPr>
        <p:spPr/>
        <p:txBody>
          <a:bodyPr/>
          <a:lstStyle/>
          <a:p>
            <a:pPr marL="0" indent="0">
              <a:buNone/>
            </a:pPr>
            <a:r>
              <a:rPr lang="en-GB" dirty="0" smtClean="0"/>
              <a:t>	</a:t>
            </a:r>
            <a:r>
              <a:rPr lang="en-GB" dirty="0" smtClean="0">
                <a:solidFill>
                  <a:srgbClr val="00B050"/>
                </a:solidFill>
              </a:rPr>
              <a:t>Visceral </a:t>
            </a:r>
            <a:r>
              <a:rPr lang="en-GB" dirty="0">
                <a:solidFill>
                  <a:srgbClr val="00B050"/>
                </a:solidFill>
              </a:rPr>
              <a:t>gout</a:t>
            </a:r>
          </a:p>
          <a:p>
            <a:pPr marL="0" indent="0">
              <a:buNone/>
            </a:pPr>
            <a:r>
              <a:rPr lang="en-GB" dirty="0" smtClean="0"/>
              <a:t>At </a:t>
            </a:r>
            <a:r>
              <a:rPr lang="en-GB" dirty="0"/>
              <a:t>post-mortem examination, chalky white </a:t>
            </a:r>
            <a:r>
              <a:rPr lang="en-GB" dirty="0" err="1"/>
              <a:t>urate</a:t>
            </a:r>
            <a:r>
              <a:rPr lang="en-GB" dirty="0"/>
              <a:t> deposits are found on all visceral surfaces and in </a:t>
            </a:r>
            <a:r>
              <a:rPr lang="en-GB" dirty="0">
                <a:hlinkClick r:id="rId2" tooltip="Learn more about renal tubules from ScienceDirect's AI-generated Topic Pages"/>
              </a:rPr>
              <a:t>renal tubules</a:t>
            </a:r>
            <a:r>
              <a:rPr lang="en-GB" dirty="0"/>
              <a:t>. Visceral gout is usually considered to be secondary to dehydration.</a:t>
            </a:r>
          </a:p>
          <a:p>
            <a:endParaRPr lang="en-GB" dirty="0"/>
          </a:p>
        </p:txBody>
      </p:sp>
    </p:spTree>
    <p:extLst>
      <p:ext uri="{BB962C8B-B14F-4D97-AF65-F5344CB8AC3E}">
        <p14:creationId xmlns:p14="http://schemas.microsoft.com/office/powerpoint/2010/main" val="3567409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b="1" dirty="0" smtClean="0">
                <a:solidFill>
                  <a:schemeClr val="accent6">
                    <a:lumMod val="75000"/>
                  </a:schemeClr>
                </a:solidFill>
              </a:rPr>
              <a:t>Gangrenous necrosis</a:t>
            </a:r>
            <a:endParaRPr lang="en-GB" b="1" dirty="0">
              <a:solidFill>
                <a:schemeClr val="accent6">
                  <a:lumMod val="75000"/>
                </a:schemeClr>
              </a:solidFill>
            </a:endParaRPr>
          </a:p>
        </p:txBody>
      </p:sp>
      <p:sp>
        <p:nvSpPr>
          <p:cNvPr id="3" name="عنصر نائب للمحتوى 2"/>
          <p:cNvSpPr>
            <a:spLocks noGrp="1"/>
          </p:cNvSpPr>
          <p:nvPr>
            <p:ph idx="1"/>
          </p:nvPr>
        </p:nvSpPr>
        <p:spPr/>
        <p:txBody>
          <a:bodyPr>
            <a:normAutofit/>
          </a:bodyPr>
          <a:lstStyle/>
          <a:p>
            <a:pPr marL="0" indent="0" algn="just">
              <a:buNone/>
            </a:pPr>
            <a:r>
              <a:rPr lang="en-GB" dirty="0"/>
              <a:t>	</a:t>
            </a:r>
            <a:r>
              <a:rPr lang="en-GB" sz="3400" b="1" dirty="0" smtClean="0">
                <a:solidFill>
                  <a:srgbClr val="00B050"/>
                </a:solidFill>
              </a:rPr>
              <a:t>Gangrene</a:t>
            </a:r>
            <a:r>
              <a:rPr lang="en-GB" dirty="0" smtClean="0"/>
              <a:t>  </a:t>
            </a:r>
          </a:p>
          <a:p>
            <a:pPr marL="0" indent="0" algn="just">
              <a:buNone/>
            </a:pPr>
            <a:r>
              <a:rPr lang="en-GB" dirty="0"/>
              <a:t>I</a:t>
            </a:r>
            <a:r>
              <a:rPr lang="en-GB" dirty="0" smtClean="0"/>
              <a:t>s </a:t>
            </a:r>
            <a:r>
              <a:rPr lang="en-GB" dirty="0"/>
              <a:t>a term that describes dead or dying body tissue(s) that occur because the </a:t>
            </a:r>
            <a:r>
              <a:rPr lang="en-GB" dirty="0" smtClean="0"/>
              <a:t>local blood </a:t>
            </a:r>
            <a:r>
              <a:rPr lang="en-GB" dirty="0"/>
              <a:t>supply to the tissue is either </a:t>
            </a:r>
            <a:r>
              <a:rPr lang="en-GB" dirty="0">
                <a:solidFill>
                  <a:srgbClr val="FF0000"/>
                </a:solidFill>
              </a:rPr>
              <a:t>lost</a:t>
            </a:r>
            <a:r>
              <a:rPr lang="en-GB" dirty="0"/>
              <a:t> or is </a:t>
            </a:r>
            <a:r>
              <a:rPr lang="en-GB" dirty="0">
                <a:solidFill>
                  <a:srgbClr val="FF0000"/>
                </a:solidFill>
              </a:rPr>
              <a:t>inadequate</a:t>
            </a:r>
            <a:r>
              <a:rPr lang="en-GB" dirty="0"/>
              <a:t> to keep the tissue alive</a:t>
            </a:r>
            <a:r>
              <a:rPr lang="en-GB" dirty="0" smtClean="0"/>
              <a:t>. ( </a:t>
            </a:r>
            <a:r>
              <a:rPr lang="en-GB" dirty="0" err="1" smtClean="0">
                <a:solidFill>
                  <a:srgbClr val="FF0000"/>
                </a:solidFill>
              </a:rPr>
              <a:t>ischaemia</a:t>
            </a:r>
            <a:r>
              <a:rPr lang="en-GB" dirty="0" smtClean="0">
                <a:solidFill>
                  <a:srgbClr val="FF0000"/>
                </a:solidFill>
              </a:rPr>
              <a:t>).</a:t>
            </a:r>
          </a:p>
          <a:p>
            <a:pPr marL="0" indent="0" algn="just">
              <a:buNone/>
            </a:pPr>
            <a:endParaRPr lang="en-GB" dirty="0" smtClean="0"/>
          </a:p>
          <a:p>
            <a:pPr marL="0" indent="0" algn="just">
              <a:buNone/>
            </a:pPr>
            <a:r>
              <a:rPr lang="en-GB" dirty="0"/>
              <a:t>	</a:t>
            </a:r>
            <a:r>
              <a:rPr lang="en-GB" dirty="0" smtClean="0"/>
              <a:t>The </a:t>
            </a:r>
            <a:r>
              <a:rPr lang="en-GB" dirty="0"/>
              <a:t>Greeks used </a:t>
            </a:r>
            <a:r>
              <a:rPr lang="en-GB" dirty="0" smtClean="0"/>
              <a:t>the term </a:t>
            </a:r>
            <a:r>
              <a:rPr lang="en-GB" dirty="0" err="1"/>
              <a:t>gangraina</a:t>
            </a:r>
            <a:r>
              <a:rPr lang="en-GB" dirty="0"/>
              <a:t> to describe putrefaction (death) of tissue. </a:t>
            </a:r>
            <a:endParaRPr lang="en-GB" dirty="0" smtClean="0"/>
          </a:p>
          <a:p>
            <a:pPr marL="0" indent="0" algn="just">
              <a:buNone/>
            </a:pPr>
            <a:endParaRPr lang="en-GB" dirty="0"/>
          </a:p>
        </p:txBody>
      </p:sp>
    </p:spTree>
    <p:extLst>
      <p:ext uri="{BB962C8B-B14F-4D97-AF65-F5344CB8AC3E}">
        <p14:creationId xmlns:p14="http://schemas.microsoft.com/office/powerpoint/2010/main" val="3538577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endParaRPr lang="en-GB" dirty="0"/>
          </a:p>
        </p:txBody>
      </p:sp>
      <p:sp>
        <p:nvSpPr>
          <p:cNvPr id="3" name="عنصر نائب للمحتوى 2"/>
          <p:cNvSpPr>
            <a:spLocks noGrp="1"/>
          </p:cNvSpPr>
          <p:nvPr>
            <p:ph idx="1"/>
          </p:nvPr>
        </p:nvSpPr>
        <p:spPr>
          <a:xfrm>
            <a:off x="457200" y="1196752"/>
            <a:ext cx="8229600" cy="4929411"/>
          </a:xfrm>
        </p:spPr>
        <p:txBody>
          <a:bodyPr>
            <a:normAutofit fontScale="92500" lnSpcReduction="10000"/>
          </a:bodyPr>
          <a:lstStyle/>
          <a:p>
            <a:pPr marL="0" indent="0" algn="just">
              <a:buNone/>
            </a:pPr>
            <a:r>
              <a:rPr lang="en-GB" b="1" dirty="0" smtClean="0"/>
              <a:t>	</a:t>
            </a:r>
            <a:r>
              <a:rPr lang="en-GB" b="1" dirty="0" smtClean="0">
                <a:solidFill>
                  <a:srgbClr val="00B050"/>
                </a:solidFill>
                <a:latin typeface="Times New Roman" pitchFamily="18" charset="0"/>
                <a:cs typeface="Times New Roman" pitchFamily="18" charset="0"/>
              </a:rPr>
              <a:t>Articular </a:t>
            </a:r>
            <a:r>
              <a:rPr lang="en-GB" b="1" dirty="0" err="1">
                <a:solidFill>
                  <a:srgbClr val="00B050"/>
                </a:solidFill>
                <a:latin typeface="Times New Roman" pitchFamily="18" charset="0"/>
                <a:cs typeface="Times New Roman" pitchFamily="18" charset="0"/>
              </a:rPr>
              <a:t>urate</a:t>
            </a:r>
            <a:r>
              <a:rPr lang="en-GB" b="1" dirty="0">
                <a:solidFill>
                  <a:srgbClr val="00B050"/>
                </a:solidFill>
                <a:latin typeface="Times New Roman" pitchFamily="18" charset="0"/>
                <a:cs typeface="Times New Roman" pitchFamily="18" charset="0"/>
              </a:rPr>
              <a:t> deposition</a:t>
            </a:r>
            <a:r>
              <a:rPr lang="en-GB" dirty="0"/>
              <a:t> </a:t>
            </a:r>
            <a:r>
              <a:rPr lang="en-GB" dirty="0">
                <a:latin typeface="Times New Roman" pitchFamily="18" charset="0"/>
                <a:cs typeface="Times New Roman" pitchFamily="18" charset="0"/>
              </a:rPr>
              <a:t>is less common and occurs after </a:t>
            </a:r>
            <a:r>
              <a:rPr lang="en-GB" dirty="0" err="1">
                <a:latin typeface="Times New Roman" pitchFamily="18" charset="0"/>
                <a:cs typeface="Times New Roman" pitchFamily="18" charset="0"/>
              </a:rPr>
              <a:t>longterm</a:t>
            </a:r>
            <a:r>
              <a:rPr lang="en-GB" dirty="0">
                <a:latin typeface="Times New Roman" pitchFamily="18" charset="0"/>
                <a:cs typeface="Times New Roman" pitchFamily="18" charset="0"/>
              </a:rPr>
              <a:t> increases in serum levels of uric acid. Deposits develop on synovial membranes in the toes and wing joints and incite a chronic granulomatous reaction to </a:t>
            </a:r>
            <a:r>
              <a:rPr lang="en-GB" dirty="0" err="1">
                <a:latin typeface="Times New Roman" pitchFamily="18" charset="0"/>
                <a:cs typeface="Times New Roman" pitchFamily="18" charset="0"/>
              </a:rPr>
              <a:t>urate</a:t>
            </a:r>
            <a:r>
              <a:rPr lang="en-GB" dirty="0">
                <a:latin typeface="Times New Roman" pitchFamily="18" charset="0"/>
                <a:cs typeface="Times New Roman" pitchFamily="18" charset="0"/>
              </a:rPr>
              <a:t> crystals (tophi). Joints are enlarged, and the feet appear deformed. Unlike visceral </a:t>
            </a:r>
            <a:r>
              <a:rPr lang="en-GB" dirty="0" err="1">
                <a:latin typeface="Times New Roman" pitchFamily="18" charset="0"/>
                <a:cs typeface="Times New Roman" pitchFamily="18" charset="0"/>
              </a:rPr>
              <a:t>urate</a:t>
            </a:r>
            <a:r>
              <a:rPr lang="en-GB" dirty="0">
                <a:latin typeface="Times New Roman" pitchFamily="18" charset="0"/>
                <a:cs typeface="Times New Roman" pitchFamily="18" charset="0"/>
              </a:rPr>
              <a:t> deposition, the kidneys are usually grossly normal. Articular </a:t>
            </a:r>
            <a:r>
              <a:rPr lang="en-GB" dirty="0" err="1">
                <a:latin typeface="Times New Roman" pitchFamily="18" charset="0"/>
                <a:cs typeface="Times New Roman" pitchFamily="18" charset="0"/>
              </a:rPr>
              <a:t>urate</a:t>
            </a:r>
            <a:r>
              <a:rPr lang="en-GB" dirty="0">
                <a:latin typeface="Times New Roman" pitchFamily="18" charset="0"/>
                <a:cs typeface="Times New Roman" pitchFamily="18" charset="0"/>
              </a:rPr>
              <a:t> deposition may be seen in birds that have hereditary defects in uric acid metabolism or that are fed excessive protein.</a:t>
            </a:r>
          </a:p>
        </p:txBody>
      </p:sp>
    </p:spTree>
    <p:extLst>
      <p:ext uri="{BB962C8B-B14F-4D97-AF65-F5344CB8AC3E}">
        <p14:creationId xmlns:p14="http://schemas.microsoft.com/office/powerpoint/2010/main" val="39521793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lstStyle/>
          <a:p>
            <a:pPr marL="0" indent="0" algn="just">
              <a:buNone/>
            </a:pPr>
            <a:r>
              <a:rPr lang="en-GB" dirty="0" smtClean="0"/>
              <a:t>	</a:t>
            </a:r>
            <a:r>
              <a:rPr lang="en-GB" dirty="0" smtClean="0">
                <a:solidFill>
                  <a:srgbClr val="00B050"/>
                </a:solidFill>
                <a:latin typeface="Times New Roman" pitchFamily="18" charset="0"/>
                <a:cs typeface="Times New Roman" pitchFamily="18" charset="0"/>
              </a:rPr>
              <a:t>Microscopically</a:t>
            </a:r>
            <a:r>
              <a:rPr lang="en-GB" dirty="0"/>
              <a:t>, </a:t>
            </a:r>
            <a:r>
              <a:rPr lang="en-GB" dirty="0" err="1">
                <a:latin typeface="Times New Roman" pitchFamily="18" charset="0"/>
                <a:cs typeface="Times New Roman" pitchFamily="18" charset="0"/>
              </a:rPr>
              <a:t>urate</a:t>
            </a:r>
            <a:r>
              <a:rPr lang="en-GB" dirty="0">
                <a:latin typeface="Times New Roman" pitchFamily="18" charset="0"/>
                <a:cs typeface="Times New Roman" pitchFamily="18" charset="0"/>
              </a:rPr>
              <a:t> crystals are acicular, and they, or (more accurately) the spaces left after they have been dissolved by histologic processing, are surrounded by neutrophils, macrophages, and </a:t>
            </a:r>
            <a:r>
              <a:rPr lang="en-GB" dirty="0">
                <a:latin typeface="Times New Roman" pitchFamily="18" charset="0"/>
                <a:cs typeface="Times New Roman" pitchFamily="18" charset="0"/>
                <a:hlinkClick r:id="rId2" tooltip="Learn more about multinucleated giant cells from ScienceDirect's AI-generated Topic Pages"/>
              </a:rPr>
              <a:t>multinucleated giant cells</a:t>
            </a:r>
            <a:r>
              <a:rPr lang="en-GB" dirty="0">
                <a:latin typeface="Times New Roman" pitchFamily="18" charset="0"/>
                <a:cs typeface="Times New Roman" pitchFamily="18" charset="0"/>
              </a:rPr>
              <a:t>.</a:t>
            </a:r>
          </a:p>
        </p:txBody>
      </p:sp>
    </p:spTree>
    <p:extLst>
      <p:ext uri="{BB962C8B-B14F-4D97-AF65-F5344CB8AC3E}">
        <p14:creationId xmlns:p14="http://schemas.microsoft.com/office/powerpoint/2010/main" val="1470499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57200" y="274638"/>
            <a:ext cx="8229600" cy="3874442"/>
          </a:xfrm>
        </p:spPr>
        <p:txBody>
          <a:bodyPr/>
          <a:lstStyle/>
          <a:p>
            <a:r>
              <a:rPr lang="en-GB" i="1" dirty="0" smtClean="0">
                <a:solidFill>
                  <a:srgbClr val="8A366E"/>
                </a:solidFill>
                <a:latin typeface="Algerian" pitchFamily="82" charset="0"/>
              </a:rPr>
              <a:t>Thank you for attention </a:t>
            </a:r>
            <a:endParaRPr lang="en-GB" i="1" dirty="0">
              <a:solidFill>
                <a:srgbClr val="8A366E"/>
              </a:solidFill>
              <a:latin typeface="Algerian" pitchFamily="82" charset="0"/>
            </a:endParaRPr>
          </a:p>
        </p:txBody>
      </p:sp>
    </p:spTree>
    <p:extLst>
      <p:ext uri="{BB962C8B-B14F-4D97-AF65-F5344CB8AC3E}">
        <p14:creationId xmlns:p14="http://schemas.microsoft.com/office/powerpoint/2010/main" val="1904105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a:solidFill>
                  <a:srgbClr val="00B050"/>
                </a:solidFill>
              </a:rPr>
              <a:t>T</a:t>
            </a:r>
            <a:r>
              <a:rPr lang="en-GB" dirty="0" smtClean="0">
                <a:solidFill>
                  <a:srgbClr val="00B050"/>
                </a:solidFill>
              </a:rPr>
              <a:t>ypes of gangrene</a:t>
            </a:r>
            <a:endParaRPr lang="en-GB" dirty="0">
              <a:solidFill>
                <a:srgbClr val="00B050"/>
              </a:solidFill>
            </a:endParaRPr>
          </a:p>
        </p:txBody>
      </p:sp>
      <p:sp>
        <p:nvSpPr>
          <p:cNvPr id="3" name="عنصر نائب للمحتوى 2"/>
          <p:cNvSpPr>
            <a:spLocks noGrp="1"/>
          </p:cNvSpPr>
          <p:nvPr>
            <p:ph idx="1"/>
          </p:nvPr>
        </p:nvSpPr>
        <p:spPr/>
        <p:txBody>
          <a:bodyPr/>
          <a:lstStyle/>
          <a:p>
            <a:pPr marL="0" indent="0">
              <a:buNone/>
            </a:pPr>
            <a:r>
              <a:rPr lang="en-GB" dirty="0" smtClean="0"/>
              <a:t>	There are three  types of gangrene:</a:t>
            </a:r>
          </a:p>
          <a:p>
            <a:pPr marL="0" indent="0">
              <a:buNone/>
            </a:pPr>
            <a:r>
              <a:rPr lang="en-GB" dirty="0">
                <a:solidFill>
                  <a:srgbClr val="FF0000"/>
                </a:solidFill>
              </a:rPr>
              <a:t>Dry </a:t>
            </a:r>
            <a:r>
              <a:rPr lang="en-GB" dirty="0" smtClean="0">
                <a:solidFill>
                  <a:srgbClr val="FF0000"/>
                </a:solidFill>
              </a:rPr>
              <a:t> gangrene</a:t>
            </a:r>
          </a:p>
          <a:p>
            <a:pPr marL="0" indent="0">
              <a:buNone/>
            </a:pPr>
            <a:r>
              <a:rPr lang="en-GB" dirty="0" smtClean="0">
                <a:solidFill>
                  <a:srgbClr val="FF0000"/>
                </a:solidFill>
              </a:rPr>
              <a:t>Wet gangrene</a:t>
            </a:r>
          </a:p>
          <a:p>
            <a:pPr marL="0" indent="0">
              <a:buNone/>
            </a:pPr>
            <a:r>
              <a:rPr lang="en-GB" dirty="0" smtClean="0">
                <a:solidFill>
                  <a:srgbClr val="FF0000"/>
                </a:solidFill>
              </a:rPr>
              <a:t>Gas gangrene</a:t>
            </a:r>
            <a:r>
              <a:rPr lang="en-GB" dirty="0" smtClean="0"/>
              <a:t>.</a:t>
            </a:r>
          </a:p>
          <a:p>
            <a:pPr marL="0" indent="0" algn="just">
              <a:buNone/>
            </a:pPr>
            <a:r>
              <a:rPr lang="en-GB" dirty="0" smtClean="0">
                <a:solidFill>
                  <a:srgbClr val="00B0F0"/>
                </a:solidFill>
              </a:rPr>
              <a:t>Gangrene</a:t>
            </a:r>
            <a:r>
              <a:rPr lang="en-GB" dirty="0" smtClean="0"/>
              <a:t> can involve any body part, but the most commonly affected areas are the extremities (feet, arms, legs, hands).</a:t>
            </a:r>
            <a:endParaRPr lang="en-GB" dirty="0"/>
          </a:p>
        </p:txBody>
      </p:sp>
    </p:spTree>
    <p:extLst>
      <p:ext uri="{BB962C8B-B14F-4D97-AF65-F5344CB8AC3E}">
        <p14:creationId xmlns:p14="http://schemas.microsoft.com/office/powerpoint/2010/main" val="1190291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rmAutofit fontScale="90000"/>
          </a:bodyPr>
          <a:lstStyle/>
          <a:p>
            <a:endParaRPr lang="en-GB" dirty="0"/>
          </a:p>
        </p:txBody>
      </p:sp>
      <p:sp>
        <p:nvSpPr>
          <p:cNvPr id="3" name="عنصر نائب للمحتوى 2"/>
          <p:cNvSpPr>
            <a:spLocks noGrp="1"/>
          </p:cNvSpPr>
          <p:nvPr>
            <p:ph idx="1"/>
          </p:nvPr>
        </p:nvSpPr>
        <p:spPr>
          <a:xfrm>
            <a:off x="457200" y="1196752"/>
            <a:ext cx="8229600" cy="4929411"/>
          </a:xfrm>
        </p:spPr>
        <p:txBody>
          <a:bodyPr>
            <a:normAutofit fontScale="55000" lnSpcReduction="20000"/>
          </a:bodyPr>
          <a:lstStyle/>
          <a:p>
            <a:r>
              <a:rPr lang="en-GB" sz="3400" dirty="0" smtClean="0">
                <a:solidFill>
                  <a:srgbClr val="FF0000"/>
                </a:solidFill>
                <a:latin typeface="Times New Roman" pitchFamily="18" charset="0"/>
                <a:cs typeface="Times New Roman" pitchFamily="18" charset="0"/>
              </a:rPr>
              <a:t>A* Mechanical:</a:t>
            </a:r>
          </a:p>
          <a:p>
            <a:pPr marL="0" indent="0" algn="just">
              <a:buNone/>
            </a:pPr>
            <a:r>
              <a:rPr lang="en-GB" dirty="0" smtClean="0"/>
              <a:t> </a:t>
            </a:r>
            <a:r>
              <a:rPr lang="en-GB" dirty="0"/>
              <a:t> </a:t>
            </a:r>
            <a:r>
              <a:rPr lang="en-GB" dirty="0">
                <a:latin typeface="Times New Roman" pitchFamily="18" charset="0"/>
                <a:cs typeface="Times New Roman" pitchFamily="18" charset="0"/>
              </a:rPr>
              <a:t>Traumatic or </a:t>
            </a:r>
            <a:r>
              <a:rPr lang="en-GB" dirty="0" smtClean="0">
                <a:latin typeface="Times New Roman" pitchFamily="18" charset="0"/>
                <a:cs typeface="Times New Roman" pitchFamily="18" charset="0"/>
              </a:rPr>
              <a:t>injury.</a:t>
            </a:r>
          </a:p>
          <a:p>
            <a:pPr marL="0" indent="0" algn="just">
              <a:buNone/>
            </a:pPr>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 Continuous pressure on blood vessel and nerve: Twisting of the tail. Tying of the ear by rope</a:t>
            </a:r>
            <a:r>
              <a:rPr lang="en-GB" dirty="0" smtClean="0">
                <a:latin typeface="Times New Roman" pitchFamily="18" charset="0"/>
                <a:cs typeface="Times New Roman" pitchFamily="18" charset="0"/>
              </a:rPr>
              <a:t>.</a:t>
            </a:r>
          </a:p>
          <a:p>
            <a:pPr marL="0" indent="0" algn="just">
              <a:buNone/>
            </a:pPr>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 Compression due to harness: This may lead to gangrene</a:t>
            </a:r>
            <a:r>
              <a:rPr lang="en-GB" dirty="0" smtClean="0">
                <a:latin typeface="Times New Roman" pitchFamily="18" charset="0"/>
                <a:cs typeface="Times New Roman" pitchFamily="18" charset="0"/>
              </a:rPr>
              <a:t>.</a:t>
            </a:r>
          </a:p>
          <a:p>
            <a:pPr marL="0" indent="0" algn="just">
              <a:buNone/>
            </a:pPr>
            <a:r>
              <a:rPr lang="en-GB" dirty="0" smtClean="0">
                <a:solidFill>
                  <a:srgbClr val="FF0000"/>
                </a:solidFill>
                <a:latin typeface="Times New Roman" pitchFamily="18" charset="0"/>
                <a:cs typeface="Times New Roman" pitchFamily="18" charset="0"/>
              </a:rPr>
              <a:t> </a:t>
            </a:r>
            <a:r>
              <a:rPr lang="en-GB" dirty="0">
                <a:solidFill>
                  <a:srgbClr val="FF0000"/>
                </a:solidFill>
                <a:latin typeface="Times New Roman" pitchFamily="18" charset="0"/>
                <a:cs typeface="Times New Roman" pitchFamily="18" charset="0"/>
              </a:rPr>
              <a:t>b. Physical cause: </a:t>
            </a:r>
            <a:endParaRPr lang="en-GB" dirty="0" smtClean="0">
              <a:solidFill>
                <a:srgbClr val="FF0000"/>
              </a:solidFill>
              <a:latin typeface="Times New Roman" pitchFamily="18" charset="0"/>
              <a:cs typeface="Times New Roman" pitchFamily="18" charset="0"/>
            </a:endParaRPr>
          </a:p>
          <a:p>
            <a:pPr marL="0" indent="0" algn="just">
              <a:buNone/>
            </a:pPr>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Excessive hot: By burning or scald. A small injury or burning may lead to gangrene in case of diabetic patient. </a:t>
            </a:r>
            <a:endParaRPr lang="en-GB" dirty="0" smtClean="0">
              <a:latin typeface="Times New Roman" pitchFamily="18" charset="0"/>
              <a:cs typeface="Times New Roman" pitchFamily="18" charset="0"/>
            </a:endParaRPr>
          </a:p>
          <a:p>
            <a:pPr marL="0" indent="0" algn="just">
              <a:buNone/>
            </a:pPr>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Excessive cold: Frost bite mainly occurs at the lower portion of the limb. Due to less blood supply there is ulcerations and gangrene resulted</a:t>
            </a:r>
            <a:r>
              <a:rPr lang="en-GB" dirty="0" smtClean="0">
                <a:latin typeface="Times New Roman" pitchFamily="18" charset="0"/>
                <a:cs typeface="Times New Roman" pitchFamily="18" charset="0"/>
              </a:rPr>
              <a:t>.</a:t>
            </a:r>
          </a:p>
          <a:p>
            <a:pPr marL="0" indent="0" algn="just">
              <a:buNone/>
            </a:pPr>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 Radiation: Repeated access (</a:t>
            </a:r>
            <a:r>
              <a:rPr lang="en-GB" dirty="0" err="1">
                <a:latin typeface="Times New Roman" pitchFamily="18" charset="0"/>
                <a:cs typeface="Times New Roman" pitchFamily="18" charset="0"/>
              </a:rPr>
              <a:t>Charonobil</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irradication</a:t>
            </a:r>
            <a:r>
              <a:rPr lang="en-GB" dirty="0" smtClean="0">
                <a:latin typeface="Times New Roman" pitchFamily="18" charset="0"/>
                <a:cs typeface="Times New Roman" pitchFamily="18" charset="0"/>
              </a:rPr>
              <a:t>).</a:t>
            </a:r>
          </a:p>
          <a:p>
            <a:pPr marL="0" indent="0" algn="just">
              <a:buNone/>
            </a:pPr>
            <a:r>
              <a:rPr lang="en-GB" dirty="0" smtClean="0">
                <a:latin typeface="Times New Roman" pitchFamily="18" charset="0"/>
                <a:cs typeface="Times New Roman" pitchFamily="18" charset="0"/>
              </a:rPr>
              <a:t> </a:t>
            </a:r>
            <a:r>
              <a:rPr lang="en-GB" dirty="0">
                <a:solidFill>
                  <a:srgbClr val="FF0000"/>
                </a:solidFill>
                <a:latin typeface="Times New Roman" pitchFamily="18" charset="0"/>
                <a:cs typeface="Times New Roman" pitchFamily="18" charset="0"/>
              </a:rPr>
              <a:t>c. Chemicals: </a:t>
            </a:r>
            <a:endParaRPr lang="en-GB" dirty="0" smtClean="0">
              <a:solidFill>
                <a:srgbClr val="FF0000"/>
              </a:solidFill>
              <a:latin typeface="Times New Roman" pitchFamily="18" charset="0"/>
              <a:cs typeface="Times New Roman" pitchFamily="18" charset="0"/>
            </a:endParaRPr>
          </a:p>
          <a:p>
            <a:pPr marL="0" indent="0" algn="just">
              <a:buNone/>
            </a:pPr>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Corrosive agents: Strong acids </a:t>
            </a:r>
            <a:r>
              <a:rPr lang="en-GB" dirty="0" err="1">
                <a:latin typeface="Times New Roman" pitchFamily="18" charset="0"/>
                <a:cs typeface="Times New Roman" pitchFamily="18" charset="0"/>
              </a:rPr>
              <a:t>eg</a:t>
            </a:r>
            <a:r>
              <a:rPr lang="en-GB" dirty="0">
                <a:latin typeface="Times New Roman" pitchFamily="18" charset="0"/>
                <a:cs typeface="Times New Roman" pitchFamily="18" charset="0"/>
              </a:rPr>
              <a:t>. H2SO4, </a:t>
            </a:r>
            <a:r>
              <a:rPr lang="en-GB" dirty="0" err="1">
                <a:latin typeface="Times New Roman" pitchFamily="18" charset="0"/>
                <a:cs typeface="Times New Roman" pitchFamily="18" charset="0"/>
              </a:rPr>
              <a:t>HCl</a:t>
            </a:r>
            <a:r>
              <a:rPr lang="en-GB" dirty="0">
                <a:latin typeface="Times New Roman" pitchFamily="18" charset="0"/>
                <a:cs typeface="Times New Roman" pitchFamily="18" charset="0"/>
              </a:rPr>
              <a:t>, HNO3.  Caustic agents – Strong alkalis </a:t>
            </a:r>
            <a:r>
              <a:rPr lang="en-GB" dirty="0" err="1">
                <a:latin typeface="Times New Roman" pitchFamily="18" charset="0"/>
                <a:cs typeface="Times New Roman" pitchFamily="18" charset="0"/>
              </a:rPr>
              <a:t>eg</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NaOH</a:t>
            </a:r>
            <a:r>
              <a:rPr lang="en-GB" dirty="0">
                <a:latin typeface="Times New Roman" pitchFamily="18" charset="0"/>
                <a:cs typeface="Times New Roman" pitchFamily="18" charset="0"/>
              </a:rPr>
              <a:t>, KOH. d. Biochemical: </a:t>
            </a:r>
            <a:endParaRPr lang="en-GB" dirty="0" smtClean="0">
              <a:latin typeface="Times New Roman" pitchFamily="18" charset="0"/>
              <a:cs typeface="Times New Roman" pitchFamily="18" charset="0"/>
            </a:endParaRPr>
          </a:p>
          <a:p>
            <a:pPr marL="0" indent="0" algn="just">
              <a:buNone/>
            </a:pPr>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Urine: Animal suffering from </a:t>
            </a:r>
            <a:r>
              <a:rPr lang="en-GB" dirty="0" err="1">
                <a:latin typeface="Times New Roman" pitchFamily="18" charset="0"/>
                <a:cs typeface="Times New Roman" pitchFamily="18" charset="0"/>
              </a:rPr>
              <a:t>urolithiasis</a:t>
            </a:r>
            <a:r>
              <a:rPr lang="en-GB" dirty="0">
                <a:latin typeface="Times New Roman" pitchFamily="18" charset="0"/>
                <a:cs typeface="Times New Roman" pitchFamily="18" charset="0"/>
              </a:rPr>
              <a:t>, there is soiling of </a:t>
            </a:r>
            <a:r>
              <a:rPr lang="en-GB" dirty="0" err="1">
                <a:latin typeface="Times New Roman" pitchFamily="18" charset="0"/>
                <a:cs typeface="Times New Roman" pitchFamily="18" charset="0"/>
              </a:rPr>
              <a:t>of</a:t>
            </a:r>
            <a:r>
              <a:rPr lang="en-GB" dirty="0">
                <a:latin typeface="Times New Roman" pitchFamily="18" charset="0"/>
                <a:cs typeface="Times New Roman" pitchFamily="18" charset="0"/>
              </a:rPr>
              <a:t> the urethral opening. Then there is necrosis and ulceration resulting gangrene.  Bile: When bile is scattered in other organs due to obstruction of the bile duct. If contaminate the intestine, it will show gangrene. </a:t>
            </a:r>
            <a:endParaRPr lang="en-GB" dirty="0" smtClean="0">
              <a:latin typeface="Times New Roman" pitchFamily="18" charset="0"/>
              <a:cs typeface="Times New Roman" pitchFamily="18" charset="0"/>
            </a:endParaRPr>
          </a:p>
          <a:p>
            <a:pPr marL="0" indent="0" algn="just">
              <a:buNone/>
            </a:pPr>
            <a:r>
              <a:rPr lang="en-GB" dirty="0" smtClean="0">
                <a:solidFill>
                  <a:srgbClr val="FF0000"/>
                </a:solidFill>
                <a:latin typeface="Times New Roman" pitchFamily="18" charset="0"/>
                <a:cs typeface="Times New Roman" pitchFamily="18" charset="0"/>
              </a:rPr>
              <a:t>e</a:t>
            </a:r>
            <a:r>
              <a:rPr lang="en-GB" dirty="0">
                <a:solidFill>
                  <a:srgbClr val="FF0000"/>
                </a:solidFill>
                <a:latin typeface="Times New Roman" pitchFamily="18" charset="0"/>
                <a:cs typeface="Times New Roman" pitchFamily="18" charset="0"/>
              </a:rPr>
              <a:t>. </a:t>
            </a:r>
            <a:r>
              <a:rPr lang="en-GB" dirty="0" err="1">
                <a:solidFill>
                  <a:srgbClr val="FF0000"/>
                </a:solidFill>
                <a:latin typeface="Times New Roman" pitchFamily="18" charset="0"/>
                <a:cs typeface="Times New Roman" pitchFamily="18" charset="0"/>
              </a:rPr>
              <a:t>Microbs</a:t>
            </a:r>
            <a:r>
              <a:rPr lang="en-GB" dirty="0">
                <a:solidFill>
                  <a:srgbClr val="FF0000"/>
                </a:solidFill>
                <a:latin typeface="Times New Roman" pitchFamily="18" charset="0"/>
                <a:cs typeface="Times New Roman" pitchFamily="18" charset="0"/>
              </a:rPr>
              <a:t>:</a:t>
            </a:r>
          </a:p>
        </p:txBody>
      </p:sp>
    </p:spTree>
    <p:extLst>
      <p:ext uri="{BB962C8B-B14F-4D97-AF65-F5344CB8AC3E}">
        <p14:creationId xmlns:p14="http://schemas.microsoft.com/office/powerpoint/2010/main" val="137115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endParaRPr lang="en-GB" dirty="0"/>
          </a:p>
        </p:txBody>
      </p:sp>
      <p:sp>
        <p:nvSpPr>
          <p:cNvPr id="3" name="عنصر نائب للمحتوى 2"/>
          <p:cNvSpPr>
            <a:spLocks noGrp="1"/>
          </p:cNvSpPr>
          <p:nvPr>
            <p:ph idx="1"/>
          </p:nvPr>
        </p:nvSpPr>
        <p:spPr>
          <a:xfrm>
            <a:off x="457200" y="836712"/>
            <a:ext cx="8229600" cy="5289451"/>
          </a:xfrm>
        </p:spPr>
        <p:txBody>
          <a:bodyPr>
            <a:normAutofit fontScale="92500"/>
          </a:bodyPr>
          <a:lstStyle/>
          <a:p>
            <a:pPr algn="just"/>
            <a:r>
              <a:rPr lang="en-GB" dirty="0">
                <a:solidFill>
                  <a:srgbClr val="00B0F0"/>
                </a:solidFill>
              </a:rPr>
              <a:t>Dry gangrene: </a:t>
            </a:r>
            <a:r>
              <a:rPr lang="en-GB" dirty="0" smtClean="0">
                <a:solidFill>
                  <a:srgbClr val="00B0F0"/>
                </a:solidFill>
              </a:rPr>
              <a:t> </a:t>
            </a:r>
            <a:r>
              <a:rPr lang="en-GB" dirty="0">
                <a:latin typeface="Times New Roman" pitchFamily="18" charset="0"/>
                <a:cs typeface="Times New Roman" pitchFamily="18" charset="0"/>
              </a:rPr>
              <a:t>is a condition that results when one or more </a:t>
            </a:r>
            <a:r>
              <a:rPr lang="en-GB" dirty="0" smtClean="0">
                <a:latin typeface="Times New Roman" pitchFamily="18" charset="0"/>
                <a:cs typeface="Times New Roman" pitchFamily="18" charset="0"/>
              </a:rPr>
              <a:t>arteries become </a:t>
            </a:r>
            <a:r>
              <a:rPr lang="en-GB" dirty="0">
                <a:latin typeface="Times New Roman" pitchFamily="18" charset="0"/>
                <a:cs typeface="Times New Roman" pitchFamily="18" charset="0"/>
              </a:rPr>
              <a:t>obstructed. In this type of gangrene, the tissue slowly dies, due to receiving </a:t>
            </a:r>
            <a:r>
              <a:rPr lang="en-GB" dirty="0" smtClean="0">
                <a:latin typeface="Times New Roman" pitchFamily="18" charset="0"/>
                <a:cs typeface="Times New Roman" pitchFamily="18" charset="0"/>
              </a:rPr>
              <a:t>little or </a:t>
            </a:r>
            <a:r>
              <a:rPr lang="en-GB" dirty="0">
                <a:latin typeface="Times New Roman" pitchFamily="18" charset="0"/>
                <a:cs typeface="Times New Roman" pitchFamily="18" charset="0"/>
              </a:rPr>
              <a:t>no blood supply, </a:t>
            </a:r>
            <a:r>
              <a:rPr lang="en-GB" dirty="0">
                <a:solidFill>
                  <a:schemeClr val="accent5">
                    <a:lumMod val="75000"/>
                  </a:schemeClr>
                </a:solidFill>
                <a:latin typeface="Times New Roman" pitchFamily="18" charset="0"/>
                <a:cs typeface="Times New Roman" pitchFamily="18" charset="0"/>
              </a:rPr>
              <a:t>but does not become infected</a:t>
            </a:r>
            <a:r>
              <a:rPr lang="en-GB" dirty="0">
                <a:latin typeface="Times New Roman" pitchFamily="18" charset="0"/>
                <a:cs typeface="Times New Roman" pitchFamily="18" charset="0"/>
              </a:rPr>
              <a:t>. The affected area becomes cold </a:t>
            </a:r>
            <a:r>
              <a:rPr lang="en-GB" dirty="0" smtClean="0">
                <a:latin typeface="Times New Roman" pitchFamily="18" charset="0"/>
                <a:cs typeface="Times New Roman" pitchFamily="18" charset="0"/>
              </a:rPr>
              <a:t>and black</a:t>
            </a:r>
            <a:r>
              <a:rPr lang="en-GB" dirty="0">
                <a:latin typeface="Times New Roman" pitchFamily="18" charset="0"/>
                <a:cs typeface="Times New Roman" pitchFamily="18" charset="0"/>
              </a:rPr>
              <a:t>, begins to dry out and wither, and eventually drops off over a period of weeks </a:t>
            </a:r>
            <a:r>
              <a:rPr lang="en-GB" dirty="0" smtClean="0">
                <a:latin typeface="Times New Roman" pitchFamily="18" charset="0"/>
                <a:cs typeface="Times New Roman" pitchFamily="18" charset="0"/>
              </a:rPr>
              <a:t>or months</a:t>
            </a:r>
            <a:r>
              <a:rPr lang="en-GB" dirty="0">
                <a:latin typeface="Times New Roman" pitchFamily="18" charset="0"/>
                <a:cs typeface="Times New Roman" pitchFamily="18" charset="0"/>
              </a:rPr>
              <a:t>. Dry gangrene is most common in persons with advanced blockages of </a:t>
            </a:r>
            <a:r>
              <a:rPr lang="en-GB" dirty="0" err="1" smtClean="0">
                <a:latin typeface="Times New Roman" pitchFamily="18" charset="0"/>
                <a:cs typeface="Times New Roman" pitchFamily="18" charset="0"/>
              </a:rPr>
              <a:t>artereis</a:t>
            </a:r>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(arteriosclerosis) resulting from diabetes</a:t>
            </a:r>
            <a:r>
              <a:rPr lang="en-GB" dirty="0"/>
              <a:t>.</a:t>
            </a:r>
            <a:r>
              <a:rPr lang="en-GB" dirty="0" smtClean="0"/>
              <a:t> </a:t>
            </a:r>
            <a:br>
              <a:rPr lang="en-GB" dirty="0" smtClean="0"/>
            </a:br>
            <a:endParaRPr lang="en-GB" dirty="0"/>
          </a:p>
        </p:txBody>
      </p:sp>
    </p:spTree>
    <p:extLst>
      <p:ext uri="{BB962C8B-B14F-4D97-AF65-F5344CB8AC3E}">
        <p14:creationId xmlns:p14="http://schemas.microsoft.com/office/powerpoint/2010/main" val="7580173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936104"/>
          </a:xfrm>
        </p:spPr>
        <p:txBody>
          <a:bodyPr>
            <a:normAutofit fontScale="90000"/>
          </a:bodyPr>
          <a:lstStyle/>
          <a:p>
            <a:r>
              <a:rPr lang="en-GB" dirty="0" smtClean="0">
                <a:solidFill>
                  <a:srgbClr val="0070C0"/>
                </a:solidFill>
              </a:rPr>
              <a:t>Dry gangrene</a:t>
            </a:r>
            <a:r>
              <a:rPr lang="en-GB" dirty="0" smtClean="0"/>
              <a:t>:</a:t>
            </a:r>
            <a:br>
              <a:rPr lang="en-GB" dirty="0" smtClean="0"/>
            </a:br>
            <a:endParaRPr lang="en-GB" dirty="0"/>
          </a:p>
        </p:txBody>
      </p:sp>
      <p:sp>
        <p:nvSpPr>
          <p:cNvPr id="3" name="عنصر نائب للمحتوى 2"/>
          <p:cNvSpPr>
            <a:spLocks noGrp="1"/>
          </p:cNvSpPr>
          <p:nvPr>
            <p:ph idx="1"/>
          </p:nvPr>
        </p:nvSpPr>
        <p:spPr>
          <a:xfrm>
            <a:off x="457200" y="908720"/>
            <a:ext cx="8229600" cy="5217443"/>
          </a:xfrm>
        </p:spPr>
        <p:txBody>
          <a:bodyPr/>
          <a:lstStyle/>
          <a:p>
            <a:r>
              <a:rPr lang="en-GB" dirty="0" smtClean="0">
                <a:solidFill>
                  <a:srgbClr val="0070C0"/>
                </a:solidFill>
              </a:rPr>
              <a:t>Location</a:t>
            </a:r>
            <a:r>
              <a:rPr lang="en-GB" dirty="0">
                <a:solidFill>
                  <a:srgbClr val="0070C0"/>
                </a:solidFill>
              </a:rPr>
              <a:t>: </a:t>
            </a:r>
            <a:endParaRPr lang="en-GB" dirty="0" smtClean="0">
              <a:solidFill>
                <a:srgbClr val="0070C0"/>
              </a:solidFill>
            </a:endParaRPr>
          </a:p>
          <a:p>
            <a:pPr marL="0" indent="0">
              <a:buNone/>
            </a:pPr>
            <a:r>
              <a:rPr lang="en-GB" dirty="0" smtClean="0"/>
              <a:t>	Areas </a:t>
            </a:r>
            <a:r>
              <a:rPr lang="en-GB" dirty="0"/>
              <a:t>with less blood supply but high evaporation during the development </a:t>
            </a:r>
            <a:r>
              <a:rPr lang="en-GB" dirty="0" smtClean="0"/>
              <a:t>of necrosis.</a:t>
            </a:r>
          </a:p>
          <a:p>
            <a:pPr marL="0" indent="0">
              <a:buNone/>
            </a:pPr>
            <a:r>
              <a:rPr lang="en-GB" dirty="0" smtClean="0">
                <a:solidFill>
                  <a:srgbClr val="0070C0"/>
                </a:solidFill>
              </a:rPr>
              <a:t>Organ:</a:t>
            </a:r>
          </a:p>
          <a:p>
            <a:pPr marL="0" indent="0">
              <a:buNone/>
            </a:pPr>
            <a:r>
              <a:rPr lang="en-GB" dirty="0" smtClean="0">
                <a:solidFill>
                  <a:srgbClr val="0070C0"/>
                </a:solidFill>
              </a:rPr>
              <a:t> </a:t>
            </a:r>
            <a:r>
              <a:rPr lang="en-GB" dirty="0"/>
              <a:t>Tail, extremities, ear, skin. It mostly occurs in the toes and feet of elderly </a:t>
            </a:r>
            <a:r>
              <a:rPr lang="en-GB" dirty="0" smtClean="0"/>
              <a:t>patients due </a:t>
            </a:r>
            <a:r>
              <a:rPr lang="en-GB" dirty="0"/>
              <a:t>to hardening of the blood </a:t>
            </a:r>
            <a:r>
              <a:rPr lang="en-GB" dirty="0" smtClean="0"/>
              <a:t>vessels</a:t>
            </a:r>
            <a:endParaRPr lang="en-GB" dirty="0"/>
          </a:p>
        </p:txBody>
      </p:sp>
    </p:spTree>
    <p:extLst>
      <p:ext uri="{BB962C8B-B14F-4D97-AF65-F5344CB8AC3E}">
        <p14:creationId xmlns:p14="http://schemas.microsoft.com/office/powerpoint/2010/main" val="8799091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8018"/>
          </a:xfrm>
        </p:spPr>
        <p:txBody>
          <a:bodyPr>
            <a:normAutofit fontScale="90000"/>
          </a:bodyPr>
          <a:lstStyle/>
          <a:p>
            <a:endParaRPr lang="en-GB" dirty="0"/>
          </a:p>
        </p:txBody>
      </p:sp>
      <p:sp>
        <p:nvSpPr>
          <p:cNvPr id="3" name="عنصر نائب للمحتوى 2"/>
          <p:cNvSpPr>
            <a:spLocks noGrp="1"/>
          </p:cNvSpPr>
          <p:nvPr>
            <p:ph idx="1"/>
          </p:nvPr>
        </p:nvSpPr>
        <p:spPr>
          <a:xfrm>
            <a:off x="457200" y="476672"/>
            <a:ext cx="8229600" cy="5649491"/>
          </a:xfrm>
        </p:spPr>
        <p:txBody>
          <a:bodyPr>
            <a:normAutofit/>
          </a:bodyPr>
          <a:lstStyle/>
          <a:p>
            <a:pPr algn="just"/>
            <a:r>
              <a:rPr lang="en-GB" dirty="0">
                <a:solidFill>
                  <a:srgbClr val="00B0F0"/>
                </a:solidFill>
              </a:rPr>
              <a:t>Gross lesion</a:t>
            </a:r>
            <a:r>
              <a:rPr lang="en-GB" dirty="0"/>
              <a:t>: </a:t>
            </a:r>
            <a:endParaRPr lang="en-GB" dirty="0" smtClean="0"/>
          </a:p>
          <a:p>
            <a:pPr algn="just"/>
            <a:r>
              <a:rPr lang="en-GB" sz="1600" dirty="0" smtClean="0">
                <a:latin typeface="Times New Roman" pitchFamily="18" charset="0"/>
                <a:cs typeface="Times New Roman" pitchFamily="18" charset="0"/>
              </a:rPr>
              <a:t>Dryness </a:t>
            </a:r>
            <a:r>
              <a:rPr lang="en-GB" sz="1600" dirty="0">
                <a:latin typeface="Times New Roman" pitchFamily="18" charset="0"/>
                <a:cs typeface="Times New Roman" pitchFamily="18" charset="0"/>
              </a:rPr>
              <a:t>of the affected areas of tissues</a:t>
            </a:r>
            <a:r>
              <a:rPr lang="en-GB" sz="1600" dirty="0" smtClean="0">
                <a:latin typeface="Times New Roman" pitchFamily="18" charset="0"/>
                <a:cs typeface="Times New Roman" pitchFamily="18" charset="0"/>
              </a:rPr>
              <a:t>.</a:t>
            </a:r>
          </a:p>
          <a:p>
            <a:pPr algn="just"/>
            <a:r>
              <a:rPr lang="en-GB" sz="1600" dirty="0" smtClean="0">
                <a:latin typeface="Times New Roman" pitchFamily="18" charset="0"/>
                <a:cs typeface="Times New Roman" pitchFamily="18" charset="0"/>
              </a:rPr>
              <a:t> </a:t>
            </a:r>
            <a:r>
              <a:rPr lang="en-GB" sz="1600" dirty="0">
                <a:latin typeface="Times New Roman" pitchFamily="18" charset="0"/>
                <a:cs typeface="Times New Roman" pitchFamily="18" charset="0"/>
              </a:rPr>
              <a:t>The tissues become </a:t>
            </a:r>
            <a:r>
              <a:rPr lang="en-GB" sz="1600" dirty="0" smtClean="0">
                <a:latin typeface="Times New Roman" pitchFamily="18" charset="0"/>
                <a:cs typeface="Times New Roman" pitchFamily="18" charset="0"/>
              </a:rPr>
              <a:t>leathery </a:t>
            </a:r>
            <a:r>
              <a:rPr lang="ar-IQ" sz="1600" dirty="0" smtClean="0">
                <a:latin typeface="Times New Roman" pitchFamily="18" charset="0"/>
                <a:cs typeface="Times New Roman" pitchFamily="18" charset="0"/>
              </a:rPr>
              <a:t>جلدية</a:t>
            </a:r>
            <a:r>
              <a:rPr lang="en-GB" sz="1600" dirty="0" smtClean="0">
                <a:latin typeface="Times New Roman" pitchFamily="18" charset="0"/>
                <a:cs typeface="Times New Roman" pitchFamily="18" charset="0"/>
              </a:rPr>
              <a:t>, shrivelled</a:t>
            </a:r>
            <a:r>
              <a:rPr lang="ar-IQ" sz="1600" dirty="0" smtClean="0">
                <a:latin typeface="Times New Roman" pitchFamily="18" charset="0"/>
                <a:cs typeface="Times New Roman" pitchFamily="18" charset="0"/>
              </a:rPr>
              <a:t> ذابلة</a:t>
            </a:r>
            <a:r>
              <a:rPr lang="en-GB" sz="1600" dirty="0" smtClean="0">
                <a:latin typeface="Times New Roman" pitchFamily="18" charset="0"/>
                <a:cs typeface="Times New Roman" pitchFamily="18" charset="0"/>
              </a:rPr>
              <a:t> </a:t>
            </a:r>
            <a:r>
              <a:rPr lang="en-GB" sz="1600" dirty="0">
                <a:latin typeface="Times New Roman" pitchFamily="18" charset="0"/>
                <a:cs typeface="Times New Roman" pitchFamily="18" charset="0"/>
              </a:rPr>
              <a:t>or </a:t>
            </a:r>
            <a:r>
              <a:rPr lang="en-GB" sz="1600" dirty="0" smtClean="0">
                <a:latin typeface="Times New Roman" pitchFamily="18" charset="0"/>
                <a:cs typeface="Times New Roman" pitchFamily="18" charset="0"/>
              </a:rPr>
              <a:t>mummified.</a:t>
            </a:r>
            <a:r>
              <a:rPr lang="ar-IQ" sz="1600" dirty="0" smtClean="0">
                <a:latin typeface="Times New Roman" pitchFamily="18" charset="0"/>
                <a:cs typeface="Times New Roman" pitchFamily="18" charset="0"/>
              </a:rPr>
              <a:t>محنطة</a:t>
            </a:r>
            <a:endParaRPr lang="en-GB" sz="1600" dirty="0" smtClean="0">
              <a:latin typeface="Times New Roman" pitchFamily="18" charset="0"/>
              <a:cs typeface="Times New Roman" pitchFamily="18" charset="0"/>
            </a:endParaRPr>
          </a:p>
          <a:p>
            <a:pPr algn="just"/>
            <a:r>
              <a:rPr lang="en-GB" sz="1600" dirty="0" smtClean="0">
                <a:latin typeface="Times New Roman" pitchFamily="18" charset="0"/>
                <a:cs typeface="Times New Roman" pitchFamily="18" charset="0"/>
              </a:rPr>
              <a:t> </a:t>
            </a:r>
            <a:r>
              <a:rPr lang="en-GB" sz="1600" dirty="0">
                <a:latin typeface="Times New Roman" pitchFamily="18" charset="0"/>
                <a:cs typeface="Times New Roman" pitchFamily="18" charset="0"/>
              </a:rPr>
              <a:t>Presence of distinct line of </a:t>
            </a:r>
            <a:r>
              <a:rPr lang="en-GB" sz="1600" dirty="0" err="1">
                <a:latin typeface="Times New Roman" pitchFamily="18" charset="0"/>
                <a:cs typeface="Times New Roman" pitchFamily="18" charset="0"/>
              </a:rPr>
              <a:t>demarkation</a:t>
            </a:r>
            <a:r>
              <a:rPr lang="en-GB" sz="1600" dirty="0" smtClean="0">
                <a:latin typeface="Times New Roman" pitchFamily="18" charset="0"/>
                <a:cs typeface="Times New Roman" pitchFamily="18" charset="0"/>
              </a:rPr>
              <a:t>.</a:t>
            </a:r>
          </a:p>
          <a:p>
            <a:pPr algn="just"/>
            <a:r>
              <a:rPr lang="en-GB" sz="1600" dirty="0" smtClean="0">
                <a:latin typeface="Times New Roman" pitchFamily="18" charset="0"/>
                <a:cs typeface="Times New Roman" pitchFamily="18" charset="0"/>
              </a:rPr>
              <a:t> </a:t>
            </a:r>
            <a:r>
              <a:rPr lang="en-GB" sz="1600" dirty="0">
                <a:latin typeface="Times New Roman" pitchFamily="18" charset="0"/>
                <a:cs typeface="Times New Roman" pitchFamily="18" charset="0"/>
              </a:rPr>
              <a:t>The part is cold to touch</a:t>
            </a:r>
            <a:r>
              <a:rPr lang="en-GB" sz="1600" dirty="0" smtClean="0">
                <a:latin typeface="Times New Roman" pitchFamily="18" charset="0"/>
                <a:cs typeface="Times New Roman" pitchFamily="18" charset="0"/>
              </a:rPr>
              <a:t>.</a:t>
            </a:r>
          </a:p>
          <a:p>
            <a:pPr algn="just"/>
            <a:r>
              <a:rPr lang="en-GB" sz="1600" dirty="0" smtClean="0">
                <a:latin typeface="Times New Roman" pitchFamily="18" charset="0"/>
                <a:cs typeface="Times New Roman" pitchFamily="18" charset="0"/>
              </a:rPr>
              <a:t> </a:t>
            </a:r>
            <a:r>
              <a:rPr lang="en-GB" sz="1600" dirty="0">
                <a:latin typeface="Times New Roman" pitchFamily="18" charset="0"/>
                <a:cs typeface="Times New Roman" pitchFamily="18" charset="0"/>
              </a:rPr>
              <a:t>The tissue emit a foul </a:t>
            </a:r>
            <a:r>
              <a:rPr lang="en-GB" sz="1600" dirty="0" smtClean="0">
                <a:latin typeface="Times New Roman" pitchFamily="18" charset="0"/>
                <a:cs typeface="Times New Roman" pitchFamily="18" charset="0"/>
              </a:rPr>
              <a:t>odour</a:t>
            </a:r>
          </a:p>
          <a:p>
            <a:pPr algn="just"/>
            <a:r>
              <a:rPr lang="en-GB" sz="1600" dirty="0" smtClean="0">
                <a:latin typeface="Times New Roman" pitchFamily="18" charset="0"/>
                <a:cs typeface="Times New Roman" pitchFamily="18" charset="0"/>
              </a:rPr>
              <a:t> </a:t>
            </a:r>
            <a:r>
              <a:rPr lang="en-GB" sz="1600" dirty="0">
                <a:latin typeface="Times New Roman" pitchFamily="18" charset="0"/>
                <a:cs typeface="Times New Roman" pitchFamily="18" charset="0"/>
              </a:rPr>
              <a:t>Greenish or </a:t>
            </a:r>
            <a:r>
              <a:rPr lang="en-GB" sz="1600" dirty="0" err="1">
                <a:latin typeface="Times New Roman" pitchFamily="18" charset="0"/>
                <a:cs typeface="Times New Roman" pitchFamily="18" charset="0"/>
              </a:rPr>
              <a:t>blakish</a:t>
            </a:r>
            <a:r>
              <a:rPr lang="en-GB" sz="1600" dirty="0">
                <a:latin typeface="Times New Roman" pitchFamily="18" charset="0"/>
                <a:cs typeface="Times New Roman" pitchFamily="18" charset="0"/>
              </a:rPr>
              <a:t> </a:t>
            </a:r>
            <a:r>
              <a:rPr lang="en-GB" sz="1600" dirty="0" err="1">
                <a:latin typeface="Times New Roman" pitchFamily="18" charset="0"/>
                <a:cs typeface="Times New Roman" pitchFamily="18" charset="0"/>
              </a:rPr>
              <a:t>color</a:t>
            </a:r>
            <a:r>
              <a:rPr lang="en-GB" sz="1600" dirty="0">
                <a:latin typeface="Times New Roman" pitchFamily="18" charset="0"/>
                <a:cs typeface="Times New Roman" pitchFamily="18" charset="0"/>
              </a:rPr>
              <a:t> gangrenous tissues</a:t>
            </a:r>
            <a:r>
              <a:rPr lang="en-GB" sz="1600" dirty="0" smtClean="0">
                <a:latin typeface="Times New Roman" pitchFamily="18" charset="0"/>
                <a:cs typeface="Times New Roman" pitchFamily="18" charset="0"/>
              </a:rPr>
              <a:t>.</a:t>
            </a:r>
          </a:p>
          <a:p>
            <a:pPr algn="just"/>
            <a:r>
              <a:rPr lang="en-GB" sz="1600" dirty="0" smtClean="0">
                <a:latin typeface="Times New Roman" pitchFamily="18" charset="0"/>
                <a:cs typeface="Times New Roman" pitchFamily="18" charset="0"/>
              </a:rPr>
              <a:t> </a:t>
            </a:r>
            <a:r>
              <a:rPr lang="en-GB" sz="1600" dirty="0">
                <a:latin typeface="Times New Roman" pitchFamily="18" charset="0"/>
                <a:cs typeface="Times New Roman" pitchFamily="18" charset="0"/>
              </a:rPr>
              <a:t>Insensitive to pain or touch</a:t>
            </a:r>
            <a:r>
              <a:rPr lang="en-GB" sz="1600" dirty="0" smtClean="0">
                <a:latin typeface="Times New Roman" pitchFamily="18" charset="0"/>
                <a:cs typeface="Times New Roman" pitchFamily="18" charset="0"/>
              </a:rPr>
              <a:t>.</a:t>
            </a:r>
          </a:p>
          <a:p>
            <a:pPr algn="just"/>
            <a:r>
              <a:rPr lang="en-GB" sz="2400" dirty="0" smtClean="0">
                <a:solidFill>
                  <a:srgbClr val="00B0F0"/>
                </a:solidFill>
                <a:latin typeface="Times New Roman" pitchFamily="18" charset="0"/>
                <a:cs typeface="Times New Roman" pitchFamily="18" charset="0"/>
              </a:rPr>
              <a:t>Microscopic </a:t>
            </a:r>
            <a:r>
              <a:rPr lang="en-GB" sz="2400" dirty="0">
                <a:solidFill>
                  <a:srgbClr val="00B0F0"/>
                </a:solidFill>
                <a:latin typeface="Times New Roman" pitchFamily="18" charset="0"/>
                <a:cs typeface="Times New Roman" pitchFamily="18" charset="0"/>
              </a:rPr>
              <a:t>lesion</a:t>
            </a:r>
            <a:r>
              <a:rPr lang="en-GB" sz="2400" dirty="0" smtClean="0">
                <a:latin typeface="Times New Roman" pitchFamily="18" charset="0"/>
                <a:cs typeface="Times New Roman" pitchFamily="18" charset="0"/>
              </a:rPr>
              <a:t>: </a:t>
            </a:r>
          </a:p>
          <a:p>
            <a:pPr algn="just"/>
            <a:r>
              <a:rPr lang="en-GB" sz="1600" dirty="0" smtClean="0">
                <a:latin typeface="Times New Roman" pitchFamily="18" charset="0"/>
                <a:cs typeface="Times New Roman" pitchFamily="18" charset="0"/>
              </a:rPr>
              <a:t> </a:t>
            </a:r>
            <a:r>
              <a:rPr lang="en-GB" sz="1600" dirty="0" err="1">
                <a:latin typeface="Times New Roman" pitchFamily="18" charset="0"/>
                <a:cs typeface="Times New Roman" pitchFamily="18" charset="0"/>
              </a:rPr>
              <a:t>Pycnotic</a:t>
            </a:r>
            <a:r>
              <a:rPr lang="en-GB" sz="1600" dirty="0">
                <a:latin typeface="Times New Roman" pitchFamily="18" charset="0"/>
                <a:cs typeface="Times New Roman" pitchFamily="18" charset="0"/>
              </a:rPr>
              <a:t>, </a:t>
            </a:r>
            <a:r>
              <a:rPr lang="en-GB" sz="1600" dirty="0" err="1">
                <a:latin typeface="Times New Roman" pitchFamily="18" charset="0"/>
                <a:cs typeface="Times New Roman" pitchFamily="18" charset="0"/>
              </a:rPr>
              <a:t>karrioraktic</a:t>
            </a:r>
            <a:r>
              <a:rPr lang="en-GB" sz="1600" dirty="0">
                <a:latin typeface="Times New Roman" pitchFamily="18" charset="0"/>
                <a:cs typeface="Times New Roman" pitchFamily="18" charset="0"/>
              </a:rPr>
              <a:t>, </a:t>
            </a:r>
            <a:r>
              <a:rPr lang="en-GB" sz="1600" dirty="0" err="1">
                <a:latin typeface="Times New Roman" pitchFamily="18" charset="0"/>
                <a:cs typeface="Times New Roman" pitchFamily="18" charset="0"/>
              </a:rPr>
              <a:t>karriolytic</a:t>
            </a:r>
            <a:r>
              <a:rPr lang="en-GB" sz="1600" dirty="0">
                <a:latin typeface="Times New Roman" pitchFamily="18" charset="0"/>
                <a:cs typeface="Times New Roman" pitchFamily="18" charset="0"/>
              </a:rPr>
              <a:t> nucleus or may be absent</a:t>
            </a:r>
            <a:r>
              <a:rPr lang="en-GB" sz="1600" dirty="0" smtClean="0">
                <a:latin typeface="Times New Roman" pitchFamily="18" charset="0"/>
                <a:cs typeface="Times New Roman" pitchFamily="18" charset="0"/>
              </a:rPr>
              <a:t>.</a:t>
            </a:r>
          </a:p>
          <a:p>
            <a:pPr algn="just"/>
            <a:r>
              <a:rPr lang="en-GB" sz="1600" dirty="0" smtClean="0">
                <a:latin typeface="Times New Roman" pitchFamily="18" charset="0"/>
                <a:cs typeface="Times New Roman" pitchFamily="18" charset="0"/>
              </a:rPr>
              <a:t> </a:t>
            </a:r>
            <a:r>
              <a:rPr lang="en-GB" sz="1600" dirty="0">
                <a:latin typeface="Times New Roman" pitchFamily="18" charset="0"/>
                <a:cs typeface="Times New Roman" pitchFamily="18" charset="0"/>
              </a:rPr>
              <a:t>More acidophilic cytoplasm</a:t>
            </a:r>
            <a:r>
              <a:rPr lang="en-GB" sz="1600" dirty="0" smtClean="0">
                <a:latin typeface="Times New Roman" pitchFamily="18" charset="0"/>
                <a:cs typeface="Times New Roman" pitchFamily="18" charset="0"/>
              </a:rPr>
              <a:t>.</a:t>
            </a:r>
          </a:p>
          <a:p>
            <a:pPr algn="just"/>
            <a:r>
              <a:rPr lang="en-GB" sz="1600" dirty="0" smtClean="0">
                <a:latin typeface="Times New Roman" pitchFamily="18" charset="0"/>
                <a:cs typeface="Times New Roman" pitchFamily="18" charset="0"/>
              </a:rPr>
              <a:t> </a:t>
            </a:r>
            <a:r>
              <a:rPr lang="en-GB" sz="1600" dirty="0">
                <a:latin typeface="Times New Roman" pitchFamily="18" charset="0"/>
                <a:cs typeface="Times New Roman" pitchFamily="18" charset="0"/>
              </a:rPr>
              <a:t>Large or small empty spaces</a:t>
            </a:r>
            <a:r>
              <a:rPr lang="en-GB" sz="1600" dirty="0" smtClean="0">
                <a:latin typeface="Times New Roman" pitchFamily="18" charset="0"/>
                <a:cs typeface="Times New Roman" pitchFamily="18" charset="0"/>
              </a:rPr>
              <a:t>.</a:t>
            </a:r>
          </a:p>
          <a:p>
            <a:pPr algn="just"/>
            <a:r>
              <a:rPr lang="en-GB" sz="1600" dirty="0" smtClean="0">
                <a:latin typeface="Times New Roman" pitchFamily="18" charset="0"/>
                <a:cs typeface="Times New Roman" pitchFamily="18" charset="0"/>
              </a:rPr>
              <a:t> </a:t>
            </a:r>
            <a:r>
              <a:rPr lang="en-GB" sz="1600" dirty="0">
                <a:latin typeface="Times New Roman" pitchFamily="18" charset="0"/>
                <a:cs typeface="Times New Roman" pitchFamily="18" charset="0"/>
              </a:rPr>
              <a:t>Pink staining </a:t>
            </a:r>
            <a:r>
              <a:rPr lang="en-GB" sz="1600" dirty="0" err="1">
                <a:latin typeface="Times New Roman" pitchFamily="18" charset="0"/>
                <a:cs typeface="Times New Roman" pitchFamily="18" charset="0"/>
              </a:rPr>
              <a:t>proteinaceous</a:t>
            </a:r>
            <a:r>
              <a:rPr lang="en-GB" sz="1600" dirty="0">
                <a:latin typeface="Times New Roman" pitchFamily="18" charset="0"/>
                <a:cs typeface="Times New Roman" pitchFamily="18" charset="0"/>
              </a:rPr>
              <a:t> precipitates may be present</a:t>
            </a:r>
            <a:r>
              <a:rPr lang="en-GB" sz="1600" dirty="0" smtClean="0">
                <a:latin typeface="Times New Roman" pitchFamily="18" charset="0"/>
                <a:cs typeface="Times New Roman" pitchFamily="18" charset="0"/>
              </a:rPr>
              <a:t>.</a:t>
            </a:r>
          </a:p>
          <a:p>
            <a:pPr algn="just"/>
            <a:r>
              <a:rPr lang="en-GB" sz="1600" dirty="0" smtClean="0">
                <a:latin typeface="Times New Roman" pitchFamily="18" charset="0"/>
                <a:cs typeface="Times New Roman" pitchFamily="18" charset="0"/>
              </a:rPr>
              <a:t>  </a:t>
            </a:r>
            <a:r>
              <a:rPr lang="en-GB" sz="1600" dirty="0">
                <a:latin typeface="Times New Roman" pitchFamily="18" charset="0"/>
                <a:cs typeface="Times New Roman" pitchFamily="18" charset="0"/>
              </a:rPr>
              <a:t>Huge </a:t>
            </a:r>
            <a:r>
              <a:rPr lang="en-GB" sz="1600" dirty="0" err="1">
                <a:latin typeface="Times New Roman" pitchFamily="18" charset="0"/>
                <a:cs typeface="Times New Roman" pitchFamily="18" charset="0"/>
              </a:rPr>
              <a:t>neutrophilic</a:t>
            </a:r>
            <a:r>
              <a:rPr lang="en-GB" sz="1600" dirty="0">
                <a:latin typeface="Times New Roman" pitchFamily="18" charset="0"/>
                <a:cs typeface="Times New Roman" pitchFamily="18" charset="0"/>
              </a:rPr>
              <a:t> infiltration</a:t>
            </a:r>
            <a:r>
              <a:rPr lang="en-GB" sz="1600" dirty="0" smtClean="0">
                <a:latin typeface="Times New Roman" pitchFamily="18" charset="0"/>
                <a:cs typeface="Times New Roman" pitchFamily="18" charset="0"/>
              </a:rPr>
              <a:t>.</a:t>
            </a:r>
          </a:p>
          <a:p>
            <a:pPr algn="just"/>
            <a:r>
              <a:rPr lang="en-GB" sz="1600" dirty="0" smtClean="0">
                <a:latin typeface="Times New Roman" pitchFamily="18" charset="0"/>
                <a:cs typeface="Times New Roman" pitchFamily="18" charset="0"/>
              </a:rPr>
              <a:t> </a:t>
            </a:r>
            <a:r>
              <a:rPr lang="en-GB" sz="1600" dirty="0">
                <a:latin typeface="Times New Roman" pitchFamily="18" charset="0"/>
                <a:cs typeface="Times New Roman" pitchFamily="18" charset="0"/>
              </a:rPr>
              <a:t>Presence of distinct line of demarcation</a:t>
            </a:r>
            <a:r>
              <a:rPr lang="en-GB" sz="1600" dirty="0" smtClean="0">
                <a:latin typeface="Times New Roman" pitchFamily="18" charset="0"/>
                <a:cs typeface="Times New Roman" pitchFamily="18" charset="0"/>
              </a:rPr>
              <a:t>.</a:t>
            </a:r>
          </a:p>
          <a:p>
            <a:pPr marL="0" indent="0" algn="just">
              <a:buNone/>
            </a:pPr>
            <a:r>
              <a:rPr lang="en-GB" sz="1600" dirty="0" smtClean="0">
                <a:latin typeface="Times New Roman" pitchFamily="18" charset="0"/>
                <a:cs typeface="Times New Roman" pitchFamily="18" charset="0"/>
              </a:rPr>
              <a:t/>
            </a:r>
            <a:br>
              <a:rPr lang="en-GB" sz="1600" dirty="0" smtClean="0">
                <a:latin typeface="Times New Roman" pitchFamily="18" charset="0"/>
                <a:cs typeface="Times New Roman" pitchFamily="18" charset="0"/>
              </a:rPr>
            </a:br>
            <a:endParaRPr lang="en-GB" sz="1600" dirty="0">
              <a:latin typeface="Times New Roman" pitchFamily="18" charset="0"/>
              <a:cs typeface="Times New Roman" pitchFamily="18" charset="0"/>
            </a:endParaRPr>
          </a:p>
        </p:txBody>
      </p:sp>
    </p:spTree>
    <p:extLst>
      <p:ext uri="{BB962C8B-B14F-4D97-AF65-F5344CB8AC3E}">
        <p14:creationId xmlns:p14="http://schemas.microsoft.com/office/powerpoint/2010/main" val="25421124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rmAutofit fontScale="90000"/>
          </a:bodyPr>
          <a:lstStyle/>
          <a:p>
            <a:r>
              <a:rPr lang="en-GB" dirty="0" smtClean="0">
                <a:solidFill>
                  <a:srgbClr val="00B0F0"/>
                </a:solidFill>
              </a:rPr>
              <a:t>Wet gangrene</a:t>
            </a:r>
            <a:endParaRPr lang="en-GB" dirty="0"/>
          </a:p>
        </p:txBody>
      </p:sp>
      <p:sp>
        <p:nvSpPr>
          <p:cNvPr id="3" name="عنصر نائب للمحتوى 2"/>
          <p:cNvSpPr>
            <a:spLocks noGrp="1"/>
          </p:cNvSpPr>
          <p:nvPr>
            <p:ph idx="1"/>
          </p:nvPr>
        </p:nvSpPr>
        <p:spPr>
          <a:xfrm>
            <a:off x="457200" y="836712"/>
            <a:ext cx="8229600" cy="5289451"/>
          </a:xfrm>
        </p:spPr>
        <p:txBody>
          <a:bodyPr>
            <a:normAutofit/>
          </a:bodyPr>
          <a:lstStyle/>
          <a:p>
            <a:pPr marL="0" indent="0" algn="just">
              <a:buNone/>
            </a:pPr>
            <a:r>
              <a:rPr lang="ar-IQ" dirty="0" smtClean="0">
                <a:solidFill>
                  <a:srgbClr val="00B0F0"/>
                </a:solidFill>
              </a:rPr>
              <a:t>	</a:t>
            </a:r>
            <a:r>
              <a:rPr lang="en-GB" dirty="0" smtClean="0">
                <a:solidFill>
                  <a:srgbClr val="00B0F0"/>
                </a:solidFill>
              </a:rPr>
              <a:t>Wet or </a:t>
            </a:r>
            <a:r>
              <a:rPr lang="en-GB" dirty="0" smtClean="0">
                <a:solidFill>
                  <a:srgbClr val="00B0F0"/>
                </a:solidFill>
                <a:latin typeface="Times New Roman" pitchFamily="18" charset="0"/>
                <a:cs typeface="Times New Roman" pitchFamily="18" charset="0"/>
              </a:rPr>
              <a:t>Moist </a:t>
            </a:r>
            <a:r>
              <a:rPr lang="en-GB" dirty="0">
                <a:solidFill>
                  <a:srgbClr val="00B0F0"/>
                </a:solidFill>
                <a:latin typeface="Times New Roman" pitchFamily="18" charset="0"/>
                <a:cs typeface="Times New Roman" pitchFamily="18" charset="0"/>
              </a:rPr>
              <a:t>gangrene</a:t>
            </a:r>
            <a:r>
              <a:rPr lang="en-GB" dirty="0" smtClean="0">
                <a:solidFill>
                  <a:srgbClr val="00B0F0"/>
                </a:solidFill>
                <a:latin typeface="Times New Roman" pitchFamily="18" charset="0"/>
                <a:cs typeface="Times New Roman" pitchFamily="18" charset="0"/>
              </a:rPr>
              <a:t>: </a:t>
            </a:r>
            <a:r>
              <a:rPr lang="en-GB" dirty="0" smtClean="0">
                <a:latin typeface="Times New Roman" pitchFamily="18" charset="0"/>
                <a:cs typeface="Times New Roman" pitchFamily="18" charset="0"/>
              </a:rPr>
              <a:t>is </a:t>
            </a:r>
            <a:r>
              <a:rPr lang="en-GB" dirty="0">
                <a:latin typeface="Times New Roman" pitchFamily="18" charset="0"/>
                <a:cs typeface="Times New Roman" pitchFamily="18" charset="0"/>
              </a:rPr>
              <a:t>seen in internal organs where conditions </a:t>
            </a:r>
            <a:r>
              <a:rPr lang="en-GB" dirty="0" smtClean="0">
                <a:latin typeface="Times New Roman" pitchFamily="18" charset="0"/>
                <a:cs typeface="Times New Roman" pitchFamily="18" charset="0"/>
              </a:rPr>
              <a:t>are conducive </a:t>
            </a:r>
            <a:r>
              <a:rPr lang="en-GB" dirty="0">
                <a:latin typeface="Times New Roman" pitchFamily="18" charset="0"/>
                <a:cs typeface="Times New Roman" pitchFamily="18" charset="0"/>
              </a:rPr>
              <a:t>for the rapid growth of organisms, viz. abundant moisture (which does not </a:t>
            </a:r>
            <a:r>
              <a:rPr lang="en-GB" dirty="0" err="1">
                <a:latin typeface="Times New Roman" pitchFamily="18" charset="0"/>
                <a:cs typeface="Times New Roman" pitchFamily="18" charset="0"/>
              </a:rPr>
              <a:t>getevaporated</a:t>
            </a:r>
            <a:r>
              <a:rPr lang="en-GB" dirty="0">
                <a:latin typeface="Times New Roman" pitchFamily="18" charset="0"/>
                <a:cs typeface="Times New Roman" pitchFamily="18" charset="0"/>
              </a:rPr>
              <a:t>) and optimum temperature (the part is kept warm by surrounding organs).When blood flow ceases, bacteria begin to invade the muscle and thrive, </a:t>
            </a:r>
            <a:r>
              <a:rPr lang="en-GB" dirty="0" smtClean="0">
                <a:latin typeface="Times New Roman" pitchFamily="18" charset="0"/>
                <a:cs typeface="Times New Roman" pitchFamily="18" charset="0"/>
              </a:rPr>
              <a:t>multiplying quickly </a:t>
            </a:r>
            <a:r>
              <a:rPr lang="en-GB" dirty="0">
                <a:latin typeface="Times New Roman" pitchFamily="18" charset="0"/>
                <a:cs typeface="Times New Roman" pitchFamily="18" charset="0"/>
              </a:rPr>
              <a:t>without interference from the body's immune </a:t>
            </a:r>
            <a:r>
              <a:rPr lang="en-GB" dirty="0" smtClean="0">
                <a:latin typeface="Times New Roman" pitchFamily="18" charset="0"/>
                <a:cs typeface="Times New Roman" pitchFamily="18" charset="0"/>
              </a:rPr>
              <a:t>system</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15028642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rmAutofit fontScale="90000"/>
          </a:bodyPr>
          <a:lstStyle/>
          <a:p>
            <a:r>
              <a:rPr lang="en-GB" dirty="0" smtClean="0">
                <a:solidFill>
                  <a:srgbClr val="00B0F0"/>
                </a:solidFill>
              </a:rPr>
              <a:t>Moist gangrene</a:t>
            </a:r>
            <a:endParaRPr lang="en-GB" dirty="0"/>
          </a:p>
        </p:txBody>
      </p:sp>
      <p:sp>
        <p:nvSpPr>
          <p:cNvPr id="3" name="عنصر نائب للمحتوى 2"/>
          <p:cNvSpPr>
            <a:spLocks noGrp="1"/>
          </p:cNvSpPr>
          <p:nvPr>
            <p:ph idx="1"/>
          </p:nvPr>
        </p:nvSpPr>
        <p:spPr>
          <a:xfrm>
            <a:off x="457200" y="980728"/>
            <a:ext cx="8229600" cy="5145435"/>
          </a:xfrm>
        </p:spPr>
        <p:txBody>
          <a:bodyPr>
            <a:normAutofit fontScale="77500" lnSpcReduction="20000"/>
          </a:bodyPr>
          <a:lstStyle/>
          <a:p>
            <a:pPr algn="just"/>
            <a:r>
              <a:rPr lang="en-GB" sz="2000" dirty="0">
                <a:solidFill>
                  <a:srgbClr val="0070C0"/>
                </a:solidFill>
                <a:latin typeface="Times New Roman" pitchFamily="18" charset="0"/>
                <a:cs typeface="Times New Roman" pitchFamily="18" charset="0"/>
              </a:rPr>
              <a:t>Location: </a:t>
            </a:r>
            <a:endParaRPr lang="ar-IQ" sz="2000" dirty="0" smtClean="0">
              <a:solidFill>
                <a:srgbClr val="0070C0"/>
              </a:solidFill>
              <a:latin typeface="Times New Roman" pitchFamily="18" charset="0"/>
              <a:cs typeface="Times New Roman" pitchFamily="18" charset="0"/>
            </a:endParaRPr>
          </a:p>
          <a:p>
            <a:pPr algn="just"/>
            <a:r>
              <a:rPr lang="en-GB" sz="2000" dirty="0" smtClean="0">
                <a:latin typeface="Times New Roman" pitchFamily="18" charset="0"/>
                <a:cs typeface="Times New Roman" pitchFamily="18" charset="0"/>
              </a:rPr>
              <a:t>Areas </a:t>
            </a:r>
            <a:r>
              <a:rPr lang="en-GB" sz="2000" dirty="0">
                <a:latin typeface="Times New Roman" pitchFamily="18" charset="0"/>
                <a:cs typeface="Times New Roman" pitchFamily="18" charset="0"/>
              </a:rPr>
              <a:t>with high blood supply but less evaporation during the development </a:t>
            </a:r>
            <a:r>
              <a:rPr lang="en-GB" sz="2000" dirty="0" smtClean="0">
                <a:latin typeface="Times New Roman" pitchFamily="18" charset="0"/>
                <a:cs typeface="Times New Roman" pitchFamily="18" charset="0"/>
              </a:rPr>
              <a:t>of</a:t>
            </a:r>
            <a:r>
              <a:rPr lang="ar-IQ" sz="2000" dirty="0" smtClean="0">
                <a:latin typeface="Times New Roman" pitchFamily="18" charset="0"/>
                <a:cs typeface="Times New Roman" pitchFamily="18" charset="0"/>
              </a:rPr>
              <a:t> </a:t>
            </a:r>
            <a:r>
              <a:rPr lang="en-GB" sz="2000" dirty="0" smtClean="0">
                <a:latin typeface="Times New Roman" pitchFamily="18" charset="0"/>
                <a:cs typeface="Times New Roman" pitchFamily="18" charset="0"/>
              </a:rPr>
              <a:t>necrosis.</a:t>
            </a:r>
            <a:endParaRPr lang="ar-IQ" sz="2000" dirty="0" smtClean="0">
              <a:latin typeface="Times New Roman" pitchFamily="18" charset="0"/>
              <a:cs typeface="Times New Roman" pitchFamily="18" charset="0"/>
            </a:endParaRPr>
          </a:p>
          <a:p>
            <a:pPr algn="just"/>
            <a:r>
              <a:rPr lang="en-GB" sz="2000" dirty="0" smtClean="0">
                <a:solidFill>
                  <a:srgbClr val="0070C0"/>
                </a:solidFill>
                <a:latin typeface="Times New Roman" pitchFamily="18" charset="0"/>
                <a:cs typeface="Times New Roman" pitchFamily="18" charset="0"/>
              </a:rPr>
              <a:t>Organ</a:t>
            </a:r>
            <a:r>
              <a:rPr lang="en-GB" sz="2000" dirty="0">
                <a:solidFill>
                  <a:srgbClr val="0070C0"/>
                </a:solidFill>
                <a:latin typeface="Times New Roman" pitchFamily="18" charset="0"/>
                <a:cs typeface="Times New Roman" pitchFamily="18" charset="0"/>
              </a:rPr>
              <a:t>: </a:t>
            </a:r>
            <a:r>
              <a:rPr lang="en-GB" sz="2000" dirty="0">
                <a:latin typeface="Times New Roman" pitchFamily="18" charset="0"/>
                <a:cs typeface="Times New Roman" pitchFamily="18" charset="0"/>
              </a:rPr>
              <a:t>Intestine, uterus, vulva, udder, lungs</a:t>
            </a:r>
            <a:r>
              <a:rPr lang="en-GB" sz="2000" dirty="0" smtClean="0">
                <a:latin typeface="Times New Roman" pitchFamily="18" charset="0"/>
                <a:cs typeface="Times New Roman" pitchFamily="18" charset="0"/>
              </a:rPr>
              <a:t>.</a:t>
            </a:r>
            <a:endParaRPr lang="ar-IQ" sz="2000" dirty="0" smtClean="0">
              <a:latin typeface="Times New Roman" pitchFamily="18" charset="0"/>
              <a:cs typeface="Times New Roman" pitchFamily="18" charset="0"/>
            </a:endParaRPr>
          </a:p>
          <a:p>
            <a:pPr algn="just"/>
            <a:r>
              <a:rPr lang="en-GB" sz="2000" dirty="0" smtClean="0">
                <a:solidFill>
                  <a:srgbClr val="0070C0"/>
                </a:solidFill>
                <a:latin typeface="Times New Roman" pitchFamily="18" charset="0"/>
                <a:cs typeface="Times New Roman" pitchFamily="18" charset="0"/>
              </a:rPr>
              <a:t>Gross </a:t>
            </a:r>
            <a:r>
              <a:rPr lang="en-GB" sz="2000" dirty="0">
                <a:solidFill>
                  <a:srgbClr val="0070C0"/>
                </a:solidFill>
                <a:latin typeface="Times New Roman" pitchFamily="18" charset="0"/>
                <a:cs typeface="Times New Roman" pitchFamily="18" charset="0"/>
              </a:rPr>
              <a:t>lesion</a:t>
            </a:r>
            <a:r>
              <a:rPr lang="en-GB" sz="2000" dirty="0" smtClean="0">
                <a:latin typeface="Times New Roman" pitchFamily="18" charset="0"/>
                <a:cs typeface="Times New Roman" pitchFamily="18" charset="0"/>
              </a:rPr>
              <a:t>:</a:t>
            </a:r>
            <a:endParaRPr lang="ar-IQ" sz="2000" dirty="0" smtClean="0">
              <a:latin typeface="Times New Roman" pitchFamily="18" charset="0"/>
              <a:cs typeface="Times New Roman" pitchFamily="18" charset="0"/>
            </a:endParaRPr>
          </a:p>
          <a:p>
            <a:pPr algn="just"/>
            <a:r>
              <a:rPr lang="en-GB" sz="2000" dirty="0" smtClean="0">
                <a:latin typeface="Times New Roman" pitchFamily="18" charset="0"/>
                <a:cs typeface="Times New Roman" pitchFamily="18" charset="0"/>
              </a:rPr>
              <a:t> </a:t>
            </a:r>
            <a:r>
              <a:rPr lang="en-GB" sz="2000" dirty="0" err="1">
                <a:latin typeface="Times New Roman" pitchFamily="18" charset="0"/>
                <a:cs typeface="Times New Roman" pitchFamily="18" charset="0"/>
              </a:rPr>
              <a:t>Moisty</a:t>
            </a:r>
            <a:r>
              <a:rPr lang="en-GB" sz="2000" dirty="0">
                <a:latin typeface="Times New Roman" pitchFamily="18" charset="0"/>
                <a:cs typeface="Times New Roman" pitchFamily="18" charset="0"/>
              </a:rPr>
              <a:t> tissues</a:t>
            </a:r>
            <a:r>
              <a:rPr lang="en-GB" sz="2000" dirty="0" smtClean="0">
                <a:latin typeface="Times New Roman" pitchFamily="18" charset="0"/>
                <a:cs typeface="Times New Roman" pitchFamily="18" charset="0"/>
              </a:rPr>
              <a:t>.</a:t>
            </a:r>
            <a:endParaRPr lang="ar-IQ" sz="2000" dirty="0" smtClean="0">
              <a:latin typeface="Times New Roman" pitchFamily="18" charset="0"/>
              <a:cs typeface="Times New Roman" pitchFamily="18" charset="0"/>
            </a:endParaRPr>
          </a:p>
          <a:p>
            <a:pPr algn="just"/>
            <a:r>
              <a:rPr lang="en-GB" sz="2000" dirty="0" smtClean="0">
                <a:latin typeface="Times New Roman" pitchFamily="18" charset="0"/>
                <a:cs typeface="Times New Roman" pitchFamily="18" charset="0"/>
              </a:rPr>
              <a:t> </a:t>
            </a:r>
            <a:r>
              <a:rPr lang="en-GB" sz="2000" dirty="0">
                <a:latin typeface="Times New Roman" pitchFamily="18" charset="0"/>
                <a:cs typeface="Times New Roman" pitchFamily="18" charset="0"/>
              </a:rPr>
              <a:t>The affected tissues become swollen, softened and pulpy</a:t>
            </a:r>
            <a:r>
              <a:rPr lang="en-GB" sz="2000" dirty="0" smtClean="0">
                <a:latin typeface="Times New Roman" pitchFamily="18" charset="0"/>
                <a:cs typeface="Times New Roman" pitchFamily="18" charset="0"/>
              </a:rPr>
              <a:t>.</a:t>
            </a:r>
            <a:endParaRPr lang="ar-IQ" sz="2000" dirty="0" smtClean="0">
              <a:latin typeface="Times New Roman" pitchFamily="18" charset="0"/>
              <a:cs typeface="Times New Roman" pitchFamily="18" charset="0"/>
            </a:endParaRPr>
          </a:p>
          <a:p>
            <a:pPr algn="just"/>
            <a:r>
              <a:rPr lang="en-GB" sz="2000" dirty="0" smtClean="0">
                <a:latin typeface="Times New Roman" pitchFamily="18" charset="0"/>
                <a:cs typeface="Times New Roman" pitchFamily="18" charset="0"/>
              </a:rPr>
              <a:t> </a:t>
            </a:r>
            <a:r>
              <a:rPr lang="en-GB" sz="2000" dirty="0" err="1">
                <a:latin typeface="Times New Roman" pitchFamily="18" charset="0"/>
                <a:cs typeface="Times New Roman" pitchFamily="18" charset="0"/>
              </a:rPr>
              <a:t>Preasence</a:t>
            </a:r>
            <a:r>
              <a:rPr lang="en-GB" sz="2000" dirty="0">
                <a:latin typeface="Times New Roman" pitchFamily="18" charset="0"/>
                <a:cs typeface="Times New Roman" pitchFamily="18" charset="0"/>
              </a:rPr>
              <a:t> of no line of </a:t>
            </a:r>
            <a:r>
              <a:rPr lang="en-GB" sz="2000" dirty="0" err="1">
                <a:latin typeface="Times New Roman" pitchFamily="18" charset="0"/>
                <a:cs typeface="Times New Roman" pitchFamily="18" charset="0"/>
              </a:rPr>
              <a:t>demarkation</a:t>
            </a:r>
            <a:r>
              <a:rPr lang="en-GB" sz="2000" dirty="0" smtClean="0">
                <a:latin typeface="Times New Roman" pitchFamily="18" charset="0"/>
                <a:cs typeface="Times New Roman" pitchFamily="18" charset="0"/>
              </a:rPr>
              <a:t>.</a:t>
            </a:r>
            <a:endParaRPr lang="ar-IQ" sz="2000" dirty="0" smtClean="0">
              <a:latin typeface="Times New Roman" pitchFamily="18" charset="0"/>
              <a:cs typeface="Times New Roman" pitchFamily="18" charset="0"/>
            </a:endParaRPr>
          </a:p>
          <a:p>
            <a:pPr algn="just"/>
            <a:r>
              <a:rPr lang="en-GB" sz="2000" dirty="0" smtClean="0">
                <a:latin typeface="Times New Roman" pitchFamily="18" charset="0"/>
                <a:cs typeface="Times New Roman" pitchFamily="18" charset="0"/>
              </a:rPr>
              <a:t> </a:t>
            </a:r>
            <a:r>
              <a:rPr lang="en-GB" sz="2000" dirty="0">
                <a:latin typeface="Times New Roman" pitchFamily="18" charset="0"/>
                <a:cs typeface="Times New Roman" pitchFamily="18" charset="0"/>
              </a:rPr>
              <a:t>The part becomes cold to touch</a:t>
            </a:r>
            <a:r>
              <a:rPr lang="en-GB" sz="2000" dirty="0" smtClean="0">
                <a:latin typeface="Times New Roman" pitchFamily="18" charset="0"/>
                <a:cs typeface="Times New Roman" pitchFamily="18" charset="0"/>
              </a:rPr>
              <a:t>.</a:t>
            </a:r>
            <a:endParaRPr lang="ar-IQ" sz="2000" dirty="0" smtClean="0">
              <a:latin typeface="Times New Roman" pitchFamily="18" charset="0"/>
              <a:cs typeface="Times New Roman" pitchFamily="18" charset="0"/>
            </a:endParaRPr>
          </a:p>
          <a:p>
            <a:pPr algn="just"/>
            <a:r>
              <a:rPr lang="en-GB" sz="2000" dirty="0" smtClean="0">
                <a:latin typeface="Times New Roman" pitchFamily="18" charset="0"/>
                <a:cs typeface="Times New Roman" pitchFamily="18" charset="0"/>
              </a:rPr>
              <a:t> </a:t>
            </a:r>
            <a:r>
              <a:rPr lang="en-GB" sz="2000" dirty="0">
                <a:latin typeface="Times New Roman" pitchFamily="18" charset="0"/>
                <a:cs typeface="Times New Roman" pitchFamily="18" charset="0"/>
              </a:rPr>
              <a:t>Insensitive to pain or </a:t>
            </a:r>
            <a:r>
              <a:rPr lang="en-GB" sz="2000" dirty="0" smtClean="0">
                <a:latin typeface="Times New Roman" pitchFamily="18" charset="0"/>
                <a:cs typeface="Times New Roman" pitchFamily="18" charset="0"/>
              </a:rPr>
              <a:t>touch</a:t>
            </a:r>
            <a:endParaRPr lang="ar-IQ" sz="2000" dirty="0" smtClean="0">
              <a:latin typeface="Times New Roman" pitchFamily="18" charset="0"/>
              <a:cs typeface="Times New Roman" pitchFamily="18" charset="0"/>
            </a:endParaRPr>
          </a:p>
          <a:p>
            <a:pPr algn="just"/>
            <a:r>
              <a:rPr lang="en-GB" sz="2000" dirty="0" smtClean="0">
                <a:latin typeface="Times New Roman" pitchFamily="18" charset="0"/>
                <a:cs typeface="Times New Roman" pitchFamily="18" charset="0"/>
              </a:rPr>
              <a:t>.</a:t>
            </a:r>
            <a:r>
              <a:rPr lang="en-GB" sz="2000" dirty="0">
                <a:latin typeface="Times New Roman" pitchFamily="18" charset="0"/>
                <a:cs typeface="Times New Roman" pitchFamily="18" charset="0"/>
              </a:rPr>
              <a:t> </a:t>
            </a:r>
            <a:r>
              <a:rPr lang="en-GB" sz="2000" dirty="0" err="1" smtClean="0">
                <a:latin typeface="Times New Roman" pitchFamily="18" charset="0"/>
                <a:cs typeface="Times New Roman" pitchFamily="18" charset="0"/>
              </a:rPr>
              <a:t>Odouriferous</a:t>
            </a:r>
            <a:r>
              <a:rPr lang="en-GB" sz="2000" dirty="0" smtClean="0">
                <a:latin typeface="Times New Roman" pitchFamily="18" charset="0"/>
                <a:cs typeface="Times New Roman" pitchFamily="18" charset="0"/>
              </a:rPr>
              <a:t> </a:t>
            </a:r>
            <a:r>
              <a:rPr lang="en-GB" sz="2000" dirty="0">
                <a:latin typeface="Times New Roman" pitchFamily="18" charset="0"/>
                <a:cs typeface="Times New Roman" pitchFamily="18" charset="0"/>
              </a:rPr>
              <a:t>due to action of </a:t>
            </a:r>
            <a:r>
              <a:rPr lang="en-GB" sz="2000" dirty="0" err="1">
                <a:latin typeface="Times New Roman" pitchFamily="18" charset="0"/>
                <a:cs typeface="Times New Roman" pitchFamily="18" charset="0"/>
              </a:rPr>
              <a:t>putrifactive</a:t>
            </a:r>
            <a:r>
              <a:rPr lang="en-GB" sz="2000" dirty="0">
                <a:latin typeface="Times New Roman" pitchFamily="18" charset="0"/>
                <a:cs typeface="Times New Roman" pitchFamily="18" charset="0"/>
              </a:rPr>
              <a:t> bacteria</a:t>
            </a:r>
            <a:r>
              <a:rPr lang="en-GB" sz="2000" dirty="0" smtClean="0">
                <a:latin typeface="Times New Roman" pitchFamily="18" charset="0"/>
                <a:cs typeface="Times New Roman" pitchFamily="18" charset="0"/>
              </a:rPr>
              <a:t>.</a:t>
            </a:r>
            <a:endParaRPr lang="ar-IQ" sz="2000" dirty="0" smtClean="0">
              <a:latin typeface="Times New Roman" pitchFamily="18" charset="0"/>
              <a:cs typeface="Times New Roman" pitchFamily="18" charset="0"/>
            </a:endParaRPr>
          </a:p>
          <a:p>
            <a:pPr algn="just"/>
            <a:r>
              <a:rPr lang="en-GB" sz="2000" dirty="0" smtClean="0">
                <a:latin typeface="Times New Roman" pitchFamily="18" charset="0"/>
                <a:cs typeface="Times New Roman" pitchFamily="18" charset="0"/>
              </a:rPr>
              <a:t> </a:t>
            </a:r>
            <a:r>
              <a:rPr lang="en-GB" sz="2000" dirty="0">
                <a:latin typeface="Times New Roman" pitchFamily="18" charset="0"/>
                <a:cs typeface="Times New Roman" pitchFamily="18" charset="0"/>
              </a:rPr>
              <a:t>The necrotic tissue is greenish or black in </a:t>
            </a:r>
            <a:r>
              <a:rPr lang="en-GB" sz="2000" dirty="0" err="1">
                <a:latin typeface="Times New Roman" pitchFamily="18" charset="0"/>
                <a:cs typeface="Times New Roman" pitchFamily="18" charset="0"/>
              </a:rPr>
              <a:t>color</a:t>
            </a:r>
            <a:r>
              <a:rPr lang="en-GB" sz="2000" dirty="0">
                <a:latin typeface="Times New Roman" pitchFamily="18" charset="0"/>
                <a:cs typeface="Times New Roman" pitchFamily="18" charset="0"/>
              </a:rPr>
              <a:t> due to the formation of </a:t>
            </a:r>
            <a:r>
              <a:rPr lang="en-GB" sz="2000" dirty="0" err="1">
                <a:latin typeface="Times New Roman" pitchFamily="18" charset="0"/>
                <a:cs typeface="Times New Roman" pitchFamily="18" charset="0"/>
              </a:rPr>
              <a:t>ironsulphide</a:t>
            </a:r>
            <a:r>
              <a:rPr lang="en-GB" sz="2000" dirty="0">
                <a:latin typeface="Times New Roman" pitchFamily="18" charset="0"/>
                <a:cs typeface="Times New Roman" pitchFamily="18" charset="0"/>
              </a:rPr>
              <a:t> from </a:t>
            </a:r>
            <a:r>
              <a:rPr lang="en-GB" sz="2000" dirty="0" err="1">
                <a:latin typeface="Times New Roman" pitchFamily="18" charset="0"/>
                <a:cs typeface="Times New Roman" pitchFamily="18" charset="0"/>
              </a:rPr>
              <a:t>hemoglobin</a:t>
            </a:r>
            <a:r>
              <a:rPr lang="en-GB" sz="2000" dirty="0">
                <a:latin typeface="Times New Roman" pitchFamily="18" charset="0"/>
                <a:cs typeface="Times New Roman" pitchFamily="18" charset="0"/>
              </a:rPr>
              <a:t> released from </a:t>
            </a:r>
            <a:r>
              <a:rPr lang="en-GB" sz="2000" dirty="0" err="1">
                <a:latin typeface="Times New Roman" pitchFamily="18" charset="0"/>
                <a:cs typeface="Times New Roman" pitchFamily="18" charset="0"/>
              </a:rPr>
              <a:t>hemolysed</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erythocytes</a:t>
            </a:r>
            <a:r>
              <a:rPr lang="en-GB" sz="2000" dirty="0" smtClean="0">
                <a:latin typeface="Times New Roman" pitchFamily="18" charset="0"/>
                <a:cs typeface="Times New Roman" pitchFamily="18" charset="0"/>
              </a:rPr>
              <a:t>.</a:t>
            </a:r>
            <a:endParaRPr lang="ar-IQ" sz="2000" dirty="0" smtClean="0">
              <a:latin typeface="Times New Roman" pitchFamily="18" charset="0"/>
              <a:cs typeface="Times New Roman" pitchFamily="18" charset="0"/>
            </a:endParaRPr>
          </a:p>
          <a:p>
            <a:pPr algn="just"/>
            <a:r>
              <a:rPr lang="en-GB" sz="2000" dirty="0" smtClean="0">
                <a:solidFill>
                  <a:srgbClr val="0070C0"/>
                </a:solidFill>
                <a:latin typeface="Times New Roman" pitchFamily="18" charset="0"/>
                <a:cs typeface="Times New Roman" pitchFamily="18" charset="0"/>
              </a:rPr>
              <a:t>Microscopic </a:t>
            </a:r>
            <a:r>
              <a:rPr lang="en-GB" sz="2000" dirty="0">
                <a:solidFill>
                  <a:srgbClr val="0070C0"/>
                </a:solidFill>
                <a:latin typeface="Times New Roman" pitchFamily="18" charset="0"/>
                <a:cs typeface="Times New Roman" pitchFamily="18" charset="0"/>
              </a:rPr>
              <a:t>lesion</a:t>
            </a:r>
            <a:r>
              <a:rPr lang="en-GB" sz="2000" dirty="0" smtClean="0">
                <a:latin typeface="Times New Roman" pitchFamily="18" charset="0"/>
                <a:cs typeface="Times New Roman" pitchFamily="18" charset="0"/>
              </a:rPr>
              <a:t>:</a:t>
            </a:r>
            <a:endParaRPr lang="ar-IQ" sz="2000" dirty="0" smtClean="0">
              <a:latin typeface="Times New Roman" pitchFamily="18" charset="0"/>
              <a:cs typeface="Times New Roman" pitchFamily="18" charset="0"/>
            </a:endParaRPr>
          </a:p>
          <a:p>
            <a:pPr algn="just"/>
            <a:r>
              <a:rPr lang="en-GB" sz="2000" dirty="0" smtClean="0">
                <a:latin typeface="Times New Roman" pitchFamily="18" charset="0"/>
                <a:cs typeface="Times New Roman" pitchFamily="18" charset="0"/>
              </a:rPr>
              <a:t> </a:t>
            </a:r>
            <a:r>
              <a:rPr lang="en-GB" sz="2000" dirty="0" err="1">
                <a:latin typeface="Times New Roman" pitchFamily="18" charset="0"/>
                <a:cs typeface="Times New Roman" pitchFamily="18" charset="0"/>
              </a:rPr>
              <a:t>Pycnotic</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karrioraktic</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karriolytic</a:t>
            </a:r>
            <a:r>
              <a:rPr lang="en-GB" sz="2000" dirty="0">
                <a:latin typeface="Times New Roman" pitchFamily="18" charset="0"/>
                <a:cs typeface="Times New Roman" pitchFamily="18" charset="0"/>
              </a:rPr>
              <a:t> nucleus or may be absent</a:t>
            </a:r>
            <a:r>
              <a:rPr lang="en-GB" sz="2000" dirty="0" smtClean="0">
                <a:latin typeface="Times New Roman" pitchFamily="18" charset="0"/>
                <a:cs typeface="Times New Roman" pitchFamily="18" charset="0"/>
              </a:rPr>
              <a:t>.</a:t>
            </a:r>
            <a:endParaRPr lang="ar-IQ" sz="2000" dirty="0" smtClean="0">
              <a:latin typeface="Times New Roman" pitchFamily="18" charset="0"/>
              <a:cs typeface="Times New Roman" pitchFamily="18" charset="0"/>
            </a:endParaRPr>
          </a:p>
          <a:p>
            <a:pPr algn="just"/>
            <a:r>
              <a:rPr lang="en-GB" sz="2000" dirty="0" smtClean="0">
                <a:latin typeface="Times New Roman" pitchFamily="18" charset="0"/>
                <a:cs typeface="Times New Roman" pitchFamily="18" charset="0"/>
              </a:rPr>
              <a:t> </a:t>
            </a:r>
            <a:r>
              <a:rPr lang="en-GB" sz="2000" dirty="0">
                <a:latin typeface="Times New Roman" pitchFamily="18" charset="0"/>
                <a:cs typeface="Times New Roman" pitchFamily="18" charset="0"/>
              </a:rPr>
              <a:t>More acidophilic cytoplasm</a:t>
            </a:r>
            <a:r>
              <a:rPr lang="en-GB" sz="2000" dirty="0" smtClean="0">
                <a:latin typeface="Times New Roman" pitchFamily="18" charset="0"/>
                <a:cs typeface="Times New Roman" pitchFamily="18" charset="0"/>
              </a:rPr>
              <a:t>.</a:t>
            </a:r>
            <a:endParaRPr lang="ar-IQ" sz="2000" dirty="0" smtClean="0">
              <a:latin typeface="Times New Roman" pitchFamily="18" charset="0"/>
              <a:cs typeface="Times New Roman" pitchFamily="18" charset="0"/>
            </a:endParaRPr>
          </a:p>
          <a:p>
            <a:pPr algn="just"/>
            <a:r>
              <a:rPr lang="en-GB" sz="2000" dirty="0" smtClean="0">
                <a:latin typeface="Times New Roman" pitchFamily="18" charset="0"/>
                <a:cs typeface="Times New Roman" pitchFamily="18" charset="0"/>
              </a:rPr>
              <a:t> </a:t>
            </a:r>
            <a:r>
              <a:rPr lang="en-GB" sz="2000" dirty="0">
                <a:latin typeface="Times New Roman" pitchFamily="18" charset="0"/>
                <a:cs typeface="Times New Roman" pitchFamily="18" charset="0"/>
              </a:rPr>
              <a:t>Large or small empty spaces</a:t>
            </a:r>
            <a:r>
              <a:rPr lang="en-GB" sz="2000" dirty="0" smtClean="0">
                <a:latin typeface="Times New Roman" pitchFamily="18" charset="0"/>
                <a:cs typeface="Times New Roman" pitchFamily="18" charset="0"/>
              </a:rPr>
              <a:t>.</a:t>
            </a:r>
            <a:endParaRPr lang="ar-IQ" sz="2000" dirty="0" smtClean="0">
              <a:latin typeface="Times New Roman" pitchFamily="18" charset="0"/>
              <a:cs typeface="Times New Roman" pitchFamily="18" charset="0"/>
            </a:endParaRPr>
          </a:p>
          <a:p>
            <a:pPr algn="just"/>
            <a:r>
              <a:rPr lang="en-GB" sz="2000" dirty="0" smtClean="0">
                <a:latin typeface="Times New Roman" pitchFamily="18" charset="0"/>
                <a:cs typeface="Times New Roman" pitchFamily="18" charset="0"/>
              </a:rPr>
              <a:t> </a:t>
            </a:r>
            <a:r>
              <a:rPr lang="en-GB" sz="2000" dirty="0">
                <a:latin typeface="Times New Roman" pitchFamily="18" charset="0"/>
                <a:cs typeface="Times New Roman" pitchFamily="18" charset="0"/>
              </a:rPr>
              <a:t>Pink staining </a:t>
            </a:r>
            <a:r>
              <a:rPr lang="en-GB" sz="2000" dirty="0" err="1">
                <a:latin typeface="Times New Roman" pitchFamily="18" charset="0"/>
                <a:cs typeface="Times New Roman" pitchFamily="18" charset="0"/>
              </a:rPr>
              <a:t>proteinaceous</a:t>
            </a:r>
            <a:r>
              <a:rPr lang="en-GB" sz="2000" dirty="0">
                <a:latin typeface="Times New Roman" pitchFamily="18" charset="0"/>
                <a:cs typeface="Times New Roman" pitchFamily="18" charset="0"/>
              </a:rPr>
              <a:t> precipitates may be present</a:t>
            </a:r>
            <a:r>
              <a:rPr lang="en-GB" sz="2000" dirty="0" smtClean="0">
                <a:latin typeface="Times New Roman" pitchFamily="18" charset="0"/>
                <a:cs typeface="Times New Roman" pitchFamily="18" charset="0"/>
              </a:rPr>
              <a:t>.</a:t>
            </a:r>
            <a:endParaRPr lang="ar-IQ" sz="2000" dirty="0" smtClean="0">
              <a:latin typeface="Times New Roman" pitchFamily="18" charset="0"/>
              <a:cs typeface="Times New Roman" pitchFamily="18" charset="0"/>
            </a:endParaRPr>
          </a:p>
          <a:p>
            <a:pPr algn="just"/>
            <a:r>
              <a:rPr lang="en-GB" sz="2000" dirty="0" smtClean="0">
                <a:latin typeface="Times New Roman" pitchFamily="18" charset="0"/>
                <a:cs typeface="Times New Roman" pitchFamily="18" charset="0"/>
              </a:rPr>
              <a:t> </a:t>
            </a:r>
            <a:r>
              <a:rPr lang="en-GB" sz="2000" dirty="0">
                <a:latin typeface="Times New Roman" pitchFamily="18" charset="0"/>
                <a:cs typeface="Times New Roman" pitchFamily="18" charset="0"/>
              </a:rPr>
              <a:t>The lining of space will be irregular </a:t>
            </a:r>
            <a:endParaRPr lang="en-GB" sz="2000" dirty="0" smtClean="0">
              <a:latin typeface="Times New Roman" pitchFamily="18" charset="0"/>
              <a:cs typeface="Times New Roman" pitchFamily="18" charset="0"/>
            </a:endParaRPr>
          </a:p>
          <a:p>
            <a:pPr algn="just"/>
            <a:r>
              <a:rPr lang="en-GB" sz="2000" dirty="0" smtClean="0">
                <a:latin typeface="Times New Roman" pitchFamily="18" charset="0"/>
                <a:cs typeface="Times New Roman" pitchFamily="18" charset="0"/>
              </a:rPr>
              <a:t> </a:t>
            </a:r>
            <a:r>
              <a:rPr lang="en-GB" sz="2000" dirty="0">
                <a:latin typeface="Times New Roman" pitchFamily="18" charset="0"/>
                <a:cs typeface="Times New Roman" pitchFamily="18" charset="0"/>
              </a:rPr>
              <a:t>Huge </a:t>
            </a:r>
            <a:r>
              <a:rPr lang="en-GB" sz="2000" dirty="0" err="1">
                <a:latin typeface="Times New Roman" pitchFamily="18" charset="0"/>
                <a:cs typeface="Times New Roman" pitchFamily="18" charset="0"/>
              </a:rPr>
              <a:t>neutrophilic</a:t>
            </a:r>
            <a:r>
              <a:rPr lang="en-GB" sz="2000" dirty="0">
                <a:latin typeface="Times New Roman" pitchFamily="18" charset="0"/>
                <a:cs typeface="Times New Roman" pitchFamily="18" charset="0"/>
              </a:rPr>
              <a:t> infiltration.</a:t>
            </a:r>
            <a:r>
              <a:rPr lang="en-GB" sz="2000" dirty="0" smtClean="0">
                <a:latin typeface="Times New Roman" pitchFamily="18" charset="0"/>
                <a:cs typeface="Times New Roman" pitchFamily="18" charset="0"/>
              </a:rPr>
              <a:t> </a:t>
            </a:r>
          </a:p>
          <a:p>
            <a:pPr algn="just"/>
            <a:r>
              <a:rPr lang="en-GB" sz="2000" dirty="0"/>
              <a:t>Large number of bacteria are present (nucleus appear more bluish and </a:t>
            </a:r>
            <a:r>
              <a:rPr lang="en-GB" sz="2000" dirty="0" err="1"/>
              <a:t>bacteriaappear</a:t>
            </a:r>
            <a:r>
              <a:rPr lang="en-GB" sz="2000" dirty="0"/>
              <a:t> less bluish </a:t>
            </a:r>
            <a:endParaRPr lang="en-GB" sz="2000" dirty="0">
              <a:latin typeface="Times New Roman" pitchFamily="18" charset="0"/>
              <a:cs typeface="Times New Roman" pitchFamily="18" charset="0"/>
            </a:endParaRPr>
          </a:p>
        </p:txBody>
      </p:sp>
    </p:spTree>
    <p:extLst>
      <p:ext uri="{BB962C8B-B14F-4D97-AF65-F5344CB8AC3E}">
        <p14:creationId xmlns:p14="http://schemas.microsoft.com/office/powerpoint/2010/main" val="1717649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مركّب">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794</TotalTime>
  <Words>728</Words>
  <Application>Microsoft Office PowerPoint</Application>
  <PresentationFormat>عرض على الشاشة (3:4)‏</PresentationFormat>
  <Paragraphs>103</Paragraphs>
  <Slides>22</Slides>
  <Notes>0</Notes>
  <HiddenSlides>0</HiddenSlides>
  <MMClips>0</MMClips>
  <ScaleCrop>false</ScaleCrop>
  <HeadingPairs>
    <vt:vector size="4" baseType="variant">
      <vt:variant>
        <vt:lpstr>نسق</vt:lpstr>
      </vt:variant>
      <vt:variant>
        <vt:i4>1</vt:i4>
      </vt:variant>
      <vt:variant>
        <vt:lpstr>عناوين الشرائح</vt:lpstr>
      </vt:variant>
      <vt:variant>
        <vt:i4>22</vt:i4>
      </vt:variant>
    </vt:vector>
  </HeadingPairs>
  <TitlesOfParts>
    <vt:vector size="23" baseType="lpstr">
      <vt:lpstr>نسق Office</vt:lpstr>
      <vt:lpstr>Gangrene and Gout </vt:lpstr>
      <vt:lpstr>Gangrenous necrosis</vt:lpstr>
      <vt:lpstr>Types of gangrene</vt:lpstr>
      <vt:lpstr>عرض تقديمي في PowerPoint</vt:lpstr>
      <vt:lpstr>عرض تقديمي في PowerPoint</vt:lpstr>
      <vt:lpstr>Dry gangrene: </vt:lpstr>
      <vt:lpstr>عرض تقديمي في PowerPoint</vt:lpstr>
      <vt:lpstr>Wet gangrene</vt:lpstr>
      <vt:lpstr>Moist gangrene</vt:lpstr>
      <vt:lpstr>عرض تقديمي في PowerPoint</vt:lpstr>
      <vt:lpstr>عرض تقديمي في PowerPoint</vt:lpstr>
      <vt:lpstr>عرض تقديمي في PowerPoint</vt:lpstr>
      <vt:lpstr>Gout</vt:lpstr>
      <vt:lpstr>Gout</vt:lpstr>
      <vt:lpstr>Pathophysiology </vt:lpstr>
      <vt:lpstr>CAUSES </vt:lpstr>
      <vt:lpstr>Gout Signs and Symptoms</vt:lpstr>
      <vt:lpstr>Classification of gout </vt:lpstr>
      <vt:lpstr>Signs </vt:lpstr>
      <vt:lpstr>عرض تقديمي في PowerPoint</vt:lpstr>
      <vt:lpstr>عرض تقديمي في PowerPoint</vt:lpstr>
      <vt:lpstr>Thank you for attention </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HP</cp:lastModifiedBy>
  <cp:revision>28</cp:revision>
  <dcterms:created xsi:type="dcterms:W3CDTF">2024-10-07T06:33:51Z</dcterms:created>
  <dcterms:modified xsi:type="dcterms:W3CDTF">2024-10-13T05:55:05Z</dcterms:modified>
</cp:coreProperties>
</file>